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Quattrocento Sans"/>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QuattrocentoSans-italic.fntdata"/><Relationship Id="rId10" Type="http://schemas.openxmlformats.org/officeDocument/2006/relationships/slide" Target="slides/slide5.xml"/><Relationship Id="rId32" Type="http://schemas.openxmlformats.org/officeDocument/2006/relationships/font" Target="fonts/QuattrocentoSans-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QuattrocentoSans-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a5b322b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a5b322b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a5b322b3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a5b322b3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a884b8e3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a884b8e3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a884b8e3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a884b8e3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a5b322b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a5b322b3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a5b322b3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a5b322b3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a279582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a279582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a5b322b3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a5b322b3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a826f35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a826f35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a826f35c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a826f35c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a826f35c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a826f35c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a5b322b3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a5b322b3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a5b322b3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a5b322b3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8" name="Google Shape;128;p17"/>
          <p:cNvSpPr txBox="1"/>
          <p:nvPr/>
        </p:nvSpPr>
        <p:spPr>
          <a:xfrm>
            <a:off x="162865"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DBSE-ScTP-2021</a:t>
            </a:r>
            <a:endParaRPr b="1" sz="600">
              <a:latin typeface="Raleway"/>
              <a:ea typeface="Raleway"/>
              <a:cs typeface="Raleway"/>
              <a:sym typeface="Raleway"/>
            </a:endParaRPr>
          </a:p>
        </p:txBody>
      </p:sp>
      <p:sp>
        <p:nvSpPr>
          <p:cNvPr id="129" name="Google Shape;129;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Milestone 1: Project ERDOS</a:t>
            </a:r>
            <a:endParaRPr sz="600">
              <a:latin typeface="Raleway"/>
              <a:ea typeface="Raleway"/>
              <a:cs typeface="Raleway"/>
              <a:sym typeface="Raleway"/>
            </a:endParaRPr>
          </a:p>
        </p:txBody>
      </p:sp>
      <p:pic>
        <p:nvPicPr>
          <p:cNvPr id="130" name="Google Shape;130;p17"/>
          <p:cNvPicPr preferRelativeResize="0"/>
          <p:nvPr/>
        </p:nvPicPr>
        <p:blipFill>
          <a:blip r:embed="rId3">
            <a:alphaModFix/>
          </a:blip>
          <a:stretch>
            <a:fillRect/>
          </a:stretch>
        </p:blipFill>
        <p:spPr>
          <a:xfrm>
            <a:off x="7038125" y="47100"/>
            <a:ext cx="2100600" cy="432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3.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latex.codecogs.com/eqneditor/editor.php" TargetMode="External"/><Relationship Id="rId4" Type="http://schemas.openxmlformats.org/officeDocument/2006/relationships/hyperlink" Target="https://app.diagrams.net/" TargetMode="External"/><Relationship Id="rId5" Type="http://schemas.openxmlformats.org/officeDocument/2006/relationships/hyperlink" Target="https://www.cs.mcgill.ca/~wlh/grl_book/" TargetMode="External"/><Relationship Id="rId6" Type="http://schemas.openxmlformats.org/officeDocument/2006/relationships/hyperlink" Target="https://drive.google.com/file/d/1By3udbOt10moIcSEgUQ0TR9twQX9Aq0G/view" TargetMode="External"/><Relationship Id="rId7" Type="http://schemas.openxmlformats.org/officeDocument/2006/relationships/image" Target="../media/image2.png"/><Relationship Id="rId8"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gif"/><Relationship Id="rId5" Type="http://schemas.openxmlformats.org/officeDocument/2006/relationships/image" Target="../media/image7.png"/><Relationship Id="rId6"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Project ERDOS</a:t>
            </a:r>
            <a:endParaRPr sz="4800">
              <a:solidFill>
                <a:srgbClr val="000000"/>
              </a:solidFill>
            </a:endParaRPr>
          </a:p>
          <a:p>
            <a:pPr indent="0" lvl="0" marL="0" rtl="0" algn="l">
              <a:spcBef>
                <a:spcPts val="0"/>
              </a:spcBef>
              <a:spcAft>
                <a:spcPts val="0"/>
              </a:spcAft>
              <a:buNone/>
            </a:pPr>
            <a:r>
              <a:rPr lang="en-GB" sz="1800">
                <a:solidFill>
                  <a:srgbClr val="000000"/>
                </a:solidFill>
              </a:rPr>
              <a:t>Towards End-to-End Compute Graph Optimization with Graph Neural Networks</a:t>
            </a:r>
            <a:endParaRPr sz="1800">
              <a:solidFill>
                <a:srgbClr val="000000"/>
              </a:solidFill>
            </a:endParaRPr>
          </a:p>
        </p:txBody>
      </p:sp>
      <p:sp>
        <p:nvSpPr>
          <p:cNvPr id="136" name="Google Shape;136;p18"/>
          <p:cNvSpPr txBox="1"/>
          <p:nvPr>
            <p:ph idx="1" type="subTitle"/>
          </p:nvPr>
        </p:nvSpPr>
        <p:spPr>
          <a:xfrm>
            <a:off x="729625" y="3172900"/>
            <a:ext cx="2946000" cy="166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400">
                <a:solidFill>
                  <a:schemeClr val="dk2"/>
                </a:solidFill>
              </a:rPr>
              <a:t>Team:</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Mohd Tabish Jamal</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Nazar Iqbal</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Rijin Shaji</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Oishi Chatterjee </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Raja Shekar Dubaguntla</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Sathya Sudha Murugan</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p:txBody>
      </p:sp>
      <p:sp>
        <p:nvSpPr>
          <p:cNvPr id="137" name="Google Shape;137;p18"/>
          <p:cNvSpPr txBox="1"/>
          <p:nvPr>
            <p:ph idx="1" type="subTitle"/>
          </p:nvPr>
        </p:nvSpPr>
        <p:spPr>
          <a:xfrm>
            <a:off x="5780550" y="3172900"/>
            <a:ext cx="3146100" cy="18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chemeClr val="dk2"/>
                </a:solidFill>
              </a:rPr>
              <a:t>Presenter:</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Mohd Tabish Jamal</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a:p>
            <a:pPr indent="0" lvl="0" marL="0" rtl="0" algn="l">
              <a:spcBef>
                <a:spcPts val="0"/>
              </a:spcBef>
              <a:spcAft>
                <a:spcPts val="0"/>
              </a:spcAft>
              <a:buNone/>
            </a:pPr>
            <a:r>
              <a:rPr b="1" lang="en-GB" sz="1400">
                <a:solidFill>
                  <a:schemeClr val="dk2"/>
                </a:solidFill>
              </a:rPr>
              <a:t>Mentor</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Gabriel Campero Durand</a:t>
            </a:r>
            <a:endParaRPr b="1" sz="1400">
              <a:solidFill>
                <a:schemeClr val="dk2"/>
              </a:solidFill>
            </a:endParaRPr>
          </a:p>
          <a:p>
            <a:pPr indent="0" lvl="0" marL="0" rtl="0" algn="l">
              <a:spcBef>
                <a:spcPts val="0"/>
              </a:spcBef>
              <a:spcAft>
                <a:spcPts val="0"/>
              </a:spcAft>
              <a:buNone/>
            </a:pPr>
            <a:r>
              <a:t/>
            </a:r>
            <a:endParaRPr b="1" sz="1400">
              <a:solidFill>
                <a:schemeClr val="dk2"/>
              </a:solidFill>
            </a:endParaRPr>
          </a:p>
        </p:txBody>
      </p:sp>
      <p:pic>
        <p:nvPicPr>
          <p:cNvPr id="138" name="Google Shape;138;p18"/>
          <p:cNvPicPr preferRelativeResize="0"/>
          <p:nvPr/>
        </p:nvPicPr>
        <p:blipFill>
          <a:blip r:embed="rId3">
            <a:alphaModFix/>
          </a:blip>
          <a:stretch>
            <a:fillRect/>
          </a:stretch>
        </p:blipFill>
        <p:spPr>
          <a:xfrm>
            <a:off x="6253175" y="19050"/>
            <a:ext cx="2805825" cy="49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729450" y="1318650"/>
            <a:ext cx="2443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Goals</a:t>
            </a:r>
            <a:endParaRPr/>
          </a:p>
        </p:txBody>
      </p:sp>
      <p:sp>
        <p:nvSpPr>
          <p:cNvPr id="225" name="Google Shape;225;p27"/>
          <p:cNvSpPr txBox="1"/>
          <p:nvPr>
            <p:ph idx="1" type="body"/>
          </p:nvPr>
        </p:nvSpPr>
        <p:spPr>
          <a:xfrm>
            <a:off x="1147600" y="1921075"/>
            <a:ext cx="52974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t>RQ 1: </a:t>
            </a:r>
            <a:r>
              <a:rPr lang="en-GB" sz="1100"/>
              <a:t> To what extent does the </a:t>
            </a:r>
            <a:r>
              <a:rPr b="1" lang="en-GB" sz="1100">
                <a:solidFill>
                  <a:schemeClr val="dk2"/>
                </a:solidFill>
              </a:rPr>
              <a:t>performance of models</a:t>
            </a:r>
            <a:r>
              <a:rPr lang="en-GB" sz="1100"/>
              <a:t>(</a:t>
            </a:r>
            <a:r>
              <a:rPr lang="en-GB" sz="1100"/>
              <a:t>MoNet, GAT, GatedGCN, and GatedGCN-PE</a:t>
            </a:r>
            <a:r>
              <a:rPr lang="en-GB" sz="1100"/>
              <a:t>)</a:t>
            </a:r>
            <a:r>
              <a:rPr lang="en-GB" sz="1100">
                <a:solidFill>
                  <a:schemeClr val="dk2"/>
                </a:solidFill>
              </a:rPr>
              <a:t> </a:t>
            </a:r>
            <a:r>
              <a:rPr b="1" lang="en-GB" sz="1100">
                <a:solidFill>
                  <a:schemeClr val="dk2"/>
                </a:solidFill>
              </a:rPr>
              <a:t>improve by changing the Parameter Configuration</a:t>
            </a:r>
            <a:r>
              <a:rPr lang="en-GB" sz="1100"/>
              <a:t> on traditional Node Classification Datasets such as </a:t>
            </a:r>
            <a:r>
              <a:rPr i="1" lang="en-GB" sz="1100"/>
              <a:t>Pattern </a:t>
            </a:r>
            <a:r>
              <a:rPr lang="en-GB" sz="1100"/>
              <a:t>and </a:t>
            </a:r>
            <a:r>
              <a:rPr i="1" lang="en-GB" sz="1100"/>
              <a:t>Cluster</a:t>
            </a:r>
            <a:r>
              <a:rPr lang="en-GB" sz="1100"/>
              <a:t>.</a:t>
            </a:r>
            <a:endParaRPr sz="1100"/>
          </a:p>
          <a:p>
            <a:pPr indent="0" lvl="0" marL="0" rtl="0" algn="l">
              <a:spcBef>
                <a:spcPts val="1200"/>
              </a:spcBef>
              <a:spcAft>
                <a:spcPts val="1200"/>
              </a:spcAft>
              <a:buNone/>
            </a:pPr>
            <a:r>
              <a:rPr lang="en-GB" sz="1100"/>
              <a:t>The model which comes out to be best in RQ1 would be considered further for RQ2.</a:t>
            </a:r>
            <a:endParaRPr sz="1100">
              <a:solidFill>
                <a:schemeClr val="dk2"/>
              </a:solidFill>
            </a:endParaRPr>
          </a:p>
        </p:txBody>
      </p:sp>
      <p:pic>
        <p:nvPicPr>
          <p:cNvPr id="226" name="Google Shape;226;p27"/>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descr="shutterstock_429987889_edited.jpg" id="227" name="Google Shape;227;p27"/>
          <p:cNvPicPr preferRelativeResize="0"/>
          <p:nvPr/>
        </p:nvPicPr>
        <p:blipFill rotWithShape="1">
          <a:blip r:embed="rId4">
            <a:alphaModFix/>
          </a:blip>
          <a:srcRect b="1381" l="12609" r="6247" t="85988"/>
          <a:stretch/>
        </p:blipFill>
        <p:spPr>
          <a:xfrm>
            <a:off x="0" y="5131070"/>
            <a:ext cx="9144000" cy="1326897"/>
          </a:xfrm>
          <a:prstGeom prst="rect">
            <a:avLst/>
          </a:prstGeom>
          <a:noFill/>
          <a:ln>
            <a:noFill/>
          </a:ln>
        </p:spPr>
      </p:pic>
      <p:pic>
        <p:nvPicPr>
          <p:cNvPr id="228" name="Google Shape;228;p27"/>
          <p:cNvPicPr preferRelativeResize="0"/>
          <p:nvPr/>
        </p:nvPicPr>
        <p:blipFill>
          <a:blip r:embed="rId5">
            <a:alphaModFix/>
          </a:blip>
          <a:stretch>
            <a:fillRect/>
          </a:stretch>
        </p:blipFill>
        <p:spPr>
          <a:xfrm>
            <a:off x="6348150" y="1318658"/>
            <a:ext cx="2710850" cy="1268525"/>
          </a:xfrm>
          <a:prstGeom prst="rect">
            <a:avLst/>
          </a:prstGeom>
          <a:noFill/>
          <a:ln>
            <a:noFill/>
          </a:ln>
        </p:spPr>
      </p:pic>
      <p:sp>
        <p:nvSpPr>
          <p:cNvPr id="229" name="Google Shape;229;p27"/>
          <p:cNvSpPr txBox="1"/>
          <p:nvPr>
            <p:ph idx="1" type="body"/>
          </p:nvPr>
        </p:nvSpPr>
        <p:spPr>
          <a:xfrm>
            <a:off x="1147600" y="3140600"/>
            <a:ext cx="7911300" cy="106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t>RQ 2:</a:t>
            </a:r>
            <a:r>
              <a:rPr lang="en-GB" sz="1100"/>
              <a:t> To what extent does the performance of these models(MoNet, GAT, GatedGCN, and GatedGCN-PE)</a:t>
            </a:r>
            <a:r>
              <a:rPr lang="en-GB" sz="1100">
                <a:solidFill>
                  <a:schemeClr val="dk2"/>
                </a:solidFill>
              </a:rPr>
              <a:t> </a:t>
            </a:r>
            <a:r>
              <a:rPr b="1" lang="en-GB" sz="1100">
                <a:solidFill>
                  <a:schemeClr val="dk2"/>
                </a:solidFill>
              </a:rPr>
              <a:t>improve the Classification task</a:t>
            </a:r>
            <a:r>
              <a:rPr lang="en-GB" sz="1100">
                <a:solidFill>
                  <a:schemeClr val="dk2"/>
                </a:solidFill>
              </a:rPr>
              <a:t> </a:t>
            </a:r>
            <a:r>
              <a:rPr lang="en-GB" sz="1100"/>
              <a:t>on Dataset of Machine Learning Computation Graphs for </a:t>
            </a:r>
            <a:r>
              <a:rPr b="1" lang="en-GB" sz="1100">
                <a:solidFill>
                  <a:schemeClr val="dk2"/>
                </a:solidFill>
              </a:rPr>
              <a:t>Device Placement.</a:t>
            </a:r>
            <a:endParaRPr b="1" sz="1100">
              <a:solidFill>
                <a:schemeClr val="dk2"/>
              </a:solidFill>
            </a:endParaRPr>
          </a:p>
          <a:p>
            <a:pPr indent="0" lvl="0" marL="0" rtl="0" algn="l">
              <a:spcBef>
                <a:spcPts val="1200"/>
              </a:spcBef>
              <a:spcAft>
                <a:spcPts val="1200"/>
              </a:spcAft>
              <a:buNone/>
            </a:pPr>
            <a:r>
              <a:rPr lang="en-GB" sz="1100">
                <a:solidFill>
                  <a:schemeClr val="dk2"/>
                </a:solidFill>
              </a:rPr>
              <a:t>The model which comes out to be the best in RQ2, would be considered for future work with Deep Reinforcement Learning.</a:t>
            </a:r>
            <a:endParaRPr sz="1100">
              <a:solidFill>
                <a:schemeClr val="dk2"/>
              </a:solidFill>
            </a:endParaRPr>
          </a:p>
        </p:txBody>
      </p:sp>
      <p:sp>
        <p:nvSpPr>
          <p:cNvPr id="230" name="Google Shape;230;p27"/>
          <p:cNvSpPr txBox="1"/>
          <p:nvPr>
            <p:ph idx="1" type="body"/>
          </p:nvPr>
        </p:nvSpPr>
        <p:spPr>
          <a:xfrm>
            <a:off x="1147600" y="4207400"/>
            <a:ext cx="79113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100"/>
              <a:t>Long term Goal:  Optimize the Databases with Deep Reinforcement Learning that uses Graph Neural Network.</a:t>
            </a:r>
            <a:endParaRPr sz="1100">
              <a:solidFill>
                <a:schemeClr val="dk2"/>
              </a:solidFill>
            </a:endParaRPr>
          </a:p>
        </p:txBody>
      </p:sp>
      <p:sp>
        <p:nvSpPr>
          <p:cNvPr id="231" name="Google Shape;231;p27"/>
          <p:cNvSpPr txBox="1"/>
          <p:nvPr/>
        </p:nvSpPr>
        <p:spPr>
          <a:xfrm>
            <a:off x="6610750" y="2467250"/>
            <a:ext cx="25332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http://www.personal.psu.edu/bxb11/Objectives/</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p:nvPr/>
        </p:nvSpPr>
        <p:spPr>
          <a:xfrm>
            <a:off x="4326713" y="1671850"/>
            <a:ext cx="1367400" cy="982800"/>
          </a:xfrm>
          <a:prstGeom prst="homePlate">
            <a:avLst>
              <a:gd fmla="val 44889" name="adj"/>
            </a:avLst>
          </a:prstGeom>
          <a:solidFill>
            <a:srgbClr val="0195B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37" name="Google Shape;237;p28"/>
          <p:cNvSpPr/>
          <p:nvPr/>
        </p:nvSpPr>
        <p:spPr>
          <a:xfrm rot="-5400000">
            <a:off x="3477586" y="2543207"/>
            <a:ext cx="2157300" cy="459000"/>
          </a:xfrm>
          <a:prstGeom prst="parallelogram">
            <a:avLst>
              <a:gd fmla="val 243969" name="adj"/>
            </a:avLst>
          </a:prstGeom>
          <a:solidFill>
            <a:srgbClr val="246C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38" name="Google Shape;238;p28"/>
          <p:cNvSpPr/>
          <p:nvPr/>
        </p:nvSpPr>
        <p:spPr>
          <a:xfrm>
            <a:off x="3550385" y="2868342"/>
            <a:ext cx="1235700" cy="982800"/>
          </a:xfrm>
          <a:prstGeom prst="rect">
            <a:avLst/>
          </a:prstGeom>
          <a:solidFill>
            <a:srgbClr val="0195B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39" name="Google Shape;239;p28"/>
          <p:cNvSpPr/>
          <p:nvPr/>
        </p:nvSpPr>
        <p:spPr>
          <a:xfrm rot="-5400000">
            <a:off x="2701235" y="3717566"/>
            <a:ext cx="2157300" cy="459000"/>
          </a:xfrm>
          <a:prstGeom prst="parallelogram">
            <a:avLst>
              <a:gd fmla="val 243952" name="adj"/>
            </a:avLst>
          </a:prstGeom>
          <a:solidFill>
            <a:srgbClr val="246C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40" name="Google Shape;240;p28"/>
          <p:cNvSpPr/>
          <p:nvPr/>
        </p:nvSpPr>
        <p:spPr>
          <a:xfrm>
            <a:off x="0" y="4072305"/>
            <a:ext cx="4009800" cy="982800"/>
          </a:xfrm>
          <a:prstGeom prst="rect">
            <a:avLst/>
          </a:prstGeom>
          <a:solidFill>
            <a:srgbClr val="0195B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41" name="Google Shape;241;p28"/>
          <p:cNvSpPr txBox="1"/>
          <p:nvPr/>
        </p:nvSpPr>
        <p:spPr>
          <a:xfrm>
            <a:off x="3239046" y="4139898"/>
            <a:ext cx="775200" cy="21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62626"/>
              </a:buClr>
              <a:buSzPts val="1800"/>
              <a:buFont typeface="Georgia"/>
              <a:buNone/>
            </a:pPr>
            <a:r>
              <a:rPr b="1" i="0" lang="en-GB" sz="1800" u="none" cap="none" strike="noStrike">
                <a:solidFill>
                  <a:srgbClr val="262626"/>
                </a:solidFill>
                <a:latin typeface="Georgia"/>
                <a:ea typeface="Georgia"/>
                <a:cs typeface="Georgia"/>
                <a:sym typeface="Georgia"/>
              </a:rPr>
              <a:t>Step 1</a:t>
            </a:r>
            <a:endParaRPr/>
          </a:p>
        </p:txBody>
      </p:sp>
      <p:sp>
        <p:nvSpPr>
          <p:cNvPr id="242" name="Google Shape;242;p28"/>
          <p:cNvSpPr txBox="1"/>
          <p:nvPr/>
        </p:nvSpPr>
        <p:spPr>
          <a:xfrm>
            <a:off x="3956895" y="3064722"/>
            <a:ext cx="893229" cy="2177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62626"/>
              </a:buClr>
              <a:buSzPts val="1800"/>
              <a:buFont typeface="Georgia"/>
              <a:buNone/>
            </a:pPr>
            <a:r>
              <a:rPr b="1" i="0" lang="en-GB" sz="1800" u="none" cap="none" strike="noStrike">
                <a:solidFill>
                  <a:srgbClr val="262626"/>
                </a:solidFill>
                <a:latin typeface="Georgia"/>
                <a:ea typeface="Georgia"/>
                <a:cs typeface="Georgia"/>
                <a:sym typeface="Georgia"/>
              </a:rPr>
              <a:t>Step 2</a:t>
            </a:r>
            <a:endParaRPr/>
          </a:p>
        </p:txBody>
      </p:sp>
      <p:sp>
        <p:nvSpPr>
          <p:cNvPr id="243" name="Google Shape;243;p28"/>
          <p:cNvSpPr txBox="1"/>
          <p:nvPr/>
        </p:nvSpPr>
        <p:spPr>
          <a:xfrm>
            <a:off x="4733498" y="1956600"/>
            <a:ext cx="893100" cy="217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62626"/>
              </a:buClr>
              <a:buSzPts val="1800"/>
              <a:buFont typeface="Georgia"/>
              <a:buNone/>
            </a:pPr>
            <a:r>
              <a:rPr b="1" i="0" lang="en-GB" sz="1800" u="none" cap="none" strike="noStrike">
                <a:solidFill>
                  <a:srgbClr val="262626"/>
                </a:solidFill>
                <a:latin typeface="Georgia"/>
                <a:ea typeface="Georgia"/>
                <a:cs typeface="Georgia"/>
                <a:sym typeface="Georgia"/>
              </a:rPr>
              <a:t>Step </a:t>
            </a:r>
            <a:r>
              <a:rPr b="1" lang="en-GB" sz="1800">
                <a:solidFill>
                  <a:srgbClr val="262626"/>
                </a:solidFill>
                <a:latin typeface="Georgia"/>
                <a:ea typeface="Georgia"/>
                <a:cs typeface="Georgia"/>
                <a:sym typeface="Georgia"/>
              </a:rPr>
              <a:t>3</a:t>
            </a:r>
            <a:endParaRPr/>
          </a:p>
        </p:txBody>
      </p:sp>
      <p:cxnSp>
        <p:nvCxnSpPr>
          <p:cNvPr id="244" name="Google Shape;244;p28"/>
          <p:cNvCxnSpPr/>
          <p:nvPr/>
        </p:nvCxnSpPr>
        <p:spPr>
          <a:xfrm>
            <a:off x="5147868" y="4003760"/>
            <a:ext cx="3535200" cy="0"/>
          </a:xfrm>
          <a:prstGeom prst="straightConnector1">
            <a:avLst/>
          </a:prstGeom>
          <a:noFill/>
          <a:ln cap="flat" cmpd="sng" w="9525">
            <a:solidFill>
              <a:srgbClr val="D8D8D8"/>
            </a:solidFill>
            <a:prstDash val="solid"/>
            <a:miter lim="800000"/>
            <a:headEnd len="sm" w="sm" type="none"/>
            <a:tailEnd len="sm" w="sm" type="none"/>
          </a:ln>
        </p:spPr>
      </p:cxnSp>
      <p:sp>
        <p:nvSpPr>
          <p:cNvPr id="245" name="Google Shape;245;p28"/>
          <p:cNvSpPr txBox="1"/>
          <p:nvPr/>
        </p:nvSpPr>
        <p:spPr>
          <a:xfrm>
            <a:off x="4175883" y="4064850"/>
            <a:ext cx="4818900" cy="99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262626"/>
              </a:buClr>
              <a:buSzPts val="1400"/>
              <a:buFont typeface="Quattrocento Sans"/>
              <a:buNone/>
            </a:pPr>
            <a:r>
              <a:rPr lang="en-GB">
                <a:solidFill>
                  <a:srgbClr val="262626"/>
                </a:solidFill>
                <a:latin typeface="Quattrocento Sans"/>
                <a:ea typeface="Quattrocento Sans"/>
                <a:cs typeface="Quattrocento Sans"/>
                <a:sym typeface="Quattrocento Sans"/>
              </a:rPr>
              <a:t>Machine learning Models are generated by using PyTorch or Tensorflow</a:t>
            </a:r>
            <a:endParaRPr>
              <a:solidFill>
                <a:srgbClr val="262626"/>
              </a:solidFill>
              <a:latin typeface="Quattrocento Sans"/>
              <a:ea typeface="Quattrocento Sans"/>
              <a:cs typeface="Quattrocento Sans"/>
              <a:sym typeface="Quattrocento Sans"/>
            </a:endParaRPr>
          </a:p>
          <a:p>
            <a:pPr indent="0" lvl="0" marL="0" marR="0" rtl="0" algn="l">
              <a:lnSpc>
                <a:spcPct val="120000"/>
              </a:lnSpc>
              <a:spcBef>
                <a:spcPts val="0"/>
              </a:spcBef>
              <a:spcAft>
                <a:spcPts val="0"/>
              </a:spcAft>
              <a:buClr>
                <a:srgbClr val="262626"/>
              </a:buClr>
              <a:buSzPts val="1400"/>
              <a:buFont typeface="Quattrocento Sans"/>
              <a:buNone/>
            </a:pPr>
            <a:r>
              <a:rPr lang="en-GB">
                <a:solidFill>
                  <a:srgbClr val="262626"/>
                </a:solidFill>
                <a:latin typeface="Quattrocento Sans"/>
                <a:ea typeface="Quattrocento Sans"/>
                <a:cs typeface="Quattrocento Sans"/>
                <a:sym typeface="Quattrocento Sans"/>
              </a:rPr>
              <a:t>Models will be exported in JSON files</a:t>
            </a:r>
            <a:endParaRPr>
              <a:solidFill>
                <a:srgbClr val="262626"/>
              </a:solidFill>
              <a:latin typeface="Quattrocento Sans"/>
              <a:ea typeface="Quattrocento Sans"/>
              <a:cs typeface="Quattrocento Sans"/>
              <a:sym typeface="Quattrocento Sans"/>
            </a:endParaRPr>
          </a:p>
        </p:txBody>
      </p:sp>
      <p:sp>
        <p:nvSpPr>
          <p:cNvPr id="246" name="Google Shape;246;p28"/>
          <p:cNvSpPr txBox="1"/>
          <p:nvPr>
            <p:ph type="title"/>
          </p:nvPr>
        </p:nvSpPr>
        <p:spPr>
          <a:xfrm>
            <a:off x="729450" y="1318650"/>
            <a:ext cx="3356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Prototype Design</a:t>
            </a:r>
            <a:endParaRPr/>
          </a:p>
        </p:txBody>
      </p:sp>
      <p:sp>
        <p:nvSpPr>
          <p:cNvPr id="247" name="Google Shape;247;p28"/>
          <p:cNvSpPr txBox="1"/>
          <p:nvPr/>
        </p:nvSpPr>
        <p:spPr>
          <a:xfrm>
            <a:off x="4862275" y="2845650"/>
            <a:ext cx="4249200" cy="99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262626"/>
              </a:buClr>
              <a:buSzPts val="1400"/>
              <a:buFont typeface="Quattrocento Sans"/>
              <a:buNone/>
            </a:pPr>
            <a:r>
              <a:rPr lang="en-GB">
                <a:solidFill>
                  <a:srgbClr val="262626"/>
                </a:solidFill>
                <a:latin typeface="Quattrocento Sans"/>
                <a:ea typeface="Quattrocento Sans"/>
                <a:cs typeface="Quattrocento Sans"/>
                <a:sym typeface="Quattrocento Sans"/>
              </a:rPr>
              <a:t>Models(MoNet, GAT, GatedGCN, and GatedGCN-PE) will be trained </a:t>
            </a:r>
            <a:r>
              <a:rPr lang="en-GB">
                <a:solidFill>
                  <a:srgbClr val="262626"/>
                </a:solidFill>
                <a:latin typeface="Quattrocento Sans"/>
                <a:ea typeface="Quattrocento Sans"/>
                <a:cs typeface="Quattrocento Sans"/>
                <a:sym typeface="Quattrocento Sans"/>
              </a:rPr>
              <a:t>by using </a:t>
            </a:r>
            <a:r>
              <a:rPr i="1" lang="en-GB">
                <a:solidFill>
                  <a:srgbClr val="262626"/>
                </a:solidFill>
                <a:latin typeface="Quattrocento Sans"/>
                <a:ea typeface="Quattrocento Sans"/>
                <a:cs typeface="Quattrocento Sans"/>
                <a:sym typeface="Quattrocento Sans"/>
              </a:rPr>
              <a:t>PATTERN </a:t>
            </a:r>
            <a:r>
              <a:rPr lang="en-GB">
                <a:solidFill>
                  <a:srgbClr val="262626"/>
                </a:solidFill>
                <a:latin typeface="Quattrocento Sans"/>
                <a:ea typeface="Quattrocento Sans"/>
                <a:cs typeface="Quattrocento Sans"/>
                <a:sym typeface="Quattrocento Sans"/>
              </a:rPr>
              <a:t>and </a:t>
            </a:r>
            <a:r>
              <a:rPr i="1" lang="en-GB">
                <a:solidFill>
                  <a:srgbClr val="262626"/>
                </a:solidFill>
                <a:latin typeface="Quattrocento Sans"/>
                <a:ea typeface="Quattrocento Sans"/>
                <a:cs typeface="Quattrocento Sans"/>
                <a:sym typeface="Quattrocento Sans"/>
              </a:rPr>
              <a:t>CLUSTER </a:t>
            </a:r>
            <a:r>
              <a:rPr lang="en-GB">
                <a:solidFill>
                  <a:srgbClr val="262626"/>
                </a:solidFill>
                <a:latin typeface="Quattrocento Sans"/>
                <a:ea typeface="Quattrocento Sans"/>
                <a:cs typeface="Quattrocento Sans"/>
                <a:sym typeface="Quattrocento Sans"/>
              </a:rPr>
              <a:t>dataset</a:t>
            </a:r>
            <a:endParaRPr>
              <a:solidFill>
                <a:srgbClr val="262626"/>
              </a:solidFill>
              <a:latin typeface="Quattrocento Sans"/>
              <a:ea typeface="Quattrocento Sans"/>
              <a:cs typeface="Quattrocento Sans"/>
              <a:sym typeface="Quattrocento Sans"/>
            </a:endParaRPr>
          </a:p>
          <a:p>
            <a:pPr indent="0" lvl="0" marL="0" marR="0" rtl="0" algn="l">
              <a:lnSpc>
                <a:spcPct val="120000"/>
              </a:lnSpc>
              <a:spcBef>
                <a:spcPts val="0"/>
              </a:spcBef>
              <a:spcAft>
                <a:spcPts val="0"/>
              </a:spcAft>
              <a:buClr>
                <a:srgbClr val="262626"/>
              </a:buClr>
              <a:buSzPts val="1400"/>
              <a:buFont typeface="Quattrocento Sans"/>
              <a:buNone/>
            </a:pPr>
            <a:r>
              <a:rPr lang="en-GB">
                <a:solidFill>
                  <a:srgbClr val="262626"/>
                </a:solidFill>
                <a:latin typeface="Quattrocento Sans"/>
                <a:ea typeface="Quattrocento Sans"/>
                <a:cs typeface="Quattrocento Sans"/>
                <a:sym typeface="Quattrocento Sans"/>
              </a:rPr>
              <a:t>They will be tu</a:t>
            </a:r>
            <a:r>
              <a:rPr lang="en-GB">
                <a:solidFill>
                  <a:srgbClr val="262626"/>
                </a:solidFill>
                <a:latin typeface="Quattrocento Sans"/>
                <a:ea typeface="Quattrocento Sans"/>
                <a:cs typeface="Quattrocento Sans"/>
                <a:sym typeface="Quattrocento Sans"/>
              </a:rPr>
              <a:t>ned to improve the performance </a:t>
            </a:r>
            <a:endParaRPr>
              <a:solidFill>
                <a:srgbClr val="262626"/>
              </a:solidFill>
              <a:latin typeface="Quattrocento Sans"/>
              <a:ea typeface="Quattrocento Sans"/>
              <a:cs typeface="Quattrocento Sans"/>
              <a:sym typeface="Quattrocento Sans"/>
            </a:endParaRPr>
          </a:p>
        </p:txBody>
      </p:sp>
      <p:sp>
        <p:nvSpPr>
          <p:cNvPr id="248" name="Google Shape;248;p28"/>
          <p:cNvSpPr txBox="1"/>
          <p:nvPr/>
        </p:nvSpPr>
        <p:spPr>
          <a:xfrm>
            <a:off x="5649850" y="1626450"/>
            <a:ext cx="3421200" cy="99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262626"/>
              </a:buClr>
              <a:buSzPts val="1400"/>
              <a:buFont typeface="Quattrocento Sans"/>
              <a:buNone/>
            </a:pPr>
            <a:r>
              <a:rPr lang="en-GB">
                <a:solidFill>
                  <a:srgbClr val="262626"/>
                </a:solidFill>
                <a:latin typeface="Quattrocento Sans"/>
                <a:ea typeface="Quattrocento Sans"/>
                <a:cs typeface="Quattrocento Sans"/>
                <a:sym typeface="Quattrocento Sans"/>
              </a:rPr>
              <a:t>Graph NN will be trained for Node-classification task by using the dataset containing ML Models for Device Placement</a:t>
            </a:r>
            <a:endParaRPr>
              <a:solidFill>
                <a:srgbClr val="262626"/>
              </a:solidFill>
              <a:latin typeface="Quattrocento Sans"/>
              <a:ea typeface="Quattrocento Sans"/>
              <a:cs typeface="Quattrocento Sans"/>
              <a:sym typeface="Quattrocento Sans"/>
            </a:endParaRPr>
          </a:p>
        </p:txBody>
      </p:sp>
      <p:cxnSp>
        <p:nvCxnSpPr>
          <p:cNvPr id="249" name="Google Shape;249;p28"/>
          <p:cNvCxnSpPr/>
          <p:nvPr/>
        </p:nvCxnSpPr>
        <p:spPr>
          <a:xfrm>
            <a:off x="5853800" y="2684900"/>
            <a:ext cx="2823900" cy="43200"/>
          </a:xfrm>
          <a:prstGeom prst="straightConnector1">
            <a:avLst/>
          </a:prstGeom>
          <a:noFill/>
          <a:ln cap="flat" cmpd="sng" w="9525">
            <a:solidFill>
              <a:srgbClr val="D8D8D8"/>
            </a:solidFill>
            <a:prstDash val="solid"/>
            <a:miter lim="800000"/>
            <a:headEnd len="sm" w="sm" type="none"/>
            <a:tailEnd len="sm" w="sm" type="none"/>
          </a:ln>
        </p:spPr>
      </p:cxnSp>
      <p:pic>
        <p:nvPicPr>
          <p:cNvPr id="250" name="Google Shape;250;p28"/>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251" name="Google Shape;251;p28"/>
          <p:cNvPicPr preferRelativeResize="0"/>
          <p:nvPr/>
        </p:nvPicPr>
        <p:blipFill>
          <a:blip r:embed="rId4">
            <a:alphaModFix amt="65000"/>
          </a:blip>
          <a:stretch>
            <a:fillRect/>
          </a:stretch>
        </p:blipFill>
        <p:spPr>
          <a:xfrm>
            <a:off x="106013" y="1956600"/>
            <a:ext cx="3237731" cy="1813250"/>
          </a:xfrm>
          <a:prstGeom prst="rect">
            <a:avLst/>
          </a:prstGeom>
          <a:noFill/>
          <a:ln>
            <a:noFill/>
          </a:ln>
        </p:spPr>
      </p:pic>
      <p:sp>
        <p:nvSpPr>
          <p:cNvPr id="252" name="Google Shape;252;p28"/>
          <p:cNvSpPr txBox="1"/>
          <p:nvPr/>
        </p:nvSpPr>
        <p:spPr>
          <a:xfrm>
            <a:off x="52975" y="3686450"/>
            <a:ext cx="33438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https://cdn.lynda.com/course/645048/645048-637356859282285031-16x9.jpg</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Tentative Timelines</a:t>
            </a:r>
            <a:endParaRPr/>
          </a:p>
        </p:txBody>
      </p:sp>
      <p:pic>
        <p:nvPicPr>
          <p:cNvPr descr="shutterstock_429987889_edited.jpg" id="258" name="Google Shape;258;p29"/>
          <p:cNvPicPr preferRelativeResize="0"/>
          <p:nvPr/>
        </p:nvPicPr>
        <p:blipFill rotWithShape="1">
          <a:blip r:embed="rId3">
            <a:alphaModFix/>
          </a:blip>
          <a:srcRect b="1381" l="12609" r="6247" t="85988"/>
          <a:stretch/>
        </p:blipFill>
        <p:spPr>
          <a:xfrm>
            <a:off x="0" y="5131070"/>
            <a:ext cx="9144000" cy="1326897"/>
          </a:xfrm>
          <a:prstGeom prst="rect">
            <a:avLst/>
          </a:prstGeom>
          <a:noFill/>
          <a:ln>
            <a:noFill/>
          </a:ln>
        </p:spPr>
      </p:pic>
      <p:pic>
        <p:nvPicPr>
          <p:cNvPr id="259" name="Google Shape;259;p29"/>
          <p:cNvPicPr preferRelativeResize="0"/>
          <p:nvPr/>
        </p:nvPicPr>
        <p:blipFill>
          <a:blip r:embed="rId4">
            <a:alphaModFix/>
          </a:blip>
          <a:stretch>
            <a:fillRect/>
          </a:stretch>
        </p:blipFill>
        <p:spPr>
          <a:xfrm>
            <a:off x="6253175" y="19050"/>
            <a:ext cx="2805825" cy="491525"/>
          </a:xfrm>
          <a:prstGeom prst="rect">
            <a:avLst/>
          </a:prstGeom>
          <a:noFill/>
          <a:ln>
            <a:noFill/>
          </a:ln>
        </p:spPr>
      </p:pic>
      <p:pic>
        <p:nvPicPr>
          <p:cNvPr id="260" name="Google Shape;260;p29"/>
          <p:cNvPicPr preferRelativeResize="0"/>
          <p:nvPr/>
        </p:nvPicPr>
        <p:blipFill>
          <a:blip r:embed="rId5">
            <a:alphaModFix/>
          </a:blip>
          <a:stretch>
            <a:fillRect/>
          </a:stretch>
        </p:blipFill>
        <p:spPr>
          <a:xfrm>
            <a:off x="1041200" y="2006250"/>
            <a:ext cx="7856666" cy="312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Tentative Timelines</a:t>
            </a:r>
            <a:endParaRPr/>
          </a:p>
        </p:txBody>
      </p:sp>
      <p:pic>
        <p:nvPicPr>
          <p:cNvPr descr="shutterstock_429987889_edited.jpg" id="266" name="Google Shape;266;p30"/>
          <p:cNvPicPr preferRelativeResize="0"/>
          <p:nvPr/>
        </p:nvPicPr>
        <p:blipFill rotWithShape="1">
          <a:blip r:embed="rId3">
            <a:alphaModFix/>
          </a:blip>
          <a:srcRect b="1381" l="12609" r="6247" t="85988"/>
          <a:stretch/>
        </p:blipFill>
        <p:spPr>
          <a:xfrm>
            <a:off x="0" y="5131070"/>
            <a:ext cx="9144000" cy="1326897"/>
          </a:xfrm>
          <a:prstGeom prst="rect">
            <a:avLst/>
          </a:prstGeom>
          <a:noFill/>
          <a:ln>
            <a:noFill/>
          </a:ln>
        </p:spPr>
      </p:pic>
      <p:pic>
        <p:nvPicPr>
          <p:cNvPr id="267" name="Google Shape;267;p30"/>
          <p:cNvPicPr preferRelativeResize="0"/>
          <p:nvPr/>
        </p:nvPicPr>
        <p:blipFill>
          <a:blip r:embed="rId4">
            <a:alphaModFix/>
          </a:blip>
          <a:stretch>
            <a:fillRect/>
          </a:stretch>
        </p:blipFill>
        <p:spPr>
          <a:xfrm>
            <a:off x="6253175" y="19050"/>
            <a:ext cx="2805825" cy="491525"/>
          </a:xfrm>
          <a:prstGeom prst="rect">
            <a:avLst/>
          </a:prstGeom>
          <a:noFill/>
          <a:ln>
            <a:noFill/>
          </a:ln>
        </p:spPr>
      </p:pic>
      <p:pic>
        <p:nvPicPr>
          <p:cNvPr id="268" name="Google Shape;268;p30"/>
          <p:cNvPicPr preferRelativeResize="0"/>
          <p:nvPr/>
        </p:nvPicPr>
        <p:blipFill>
          <a:blip r:embed="rId5">
            <a:alphaModFix/>
          </a:blip>
          <a:stretch>
            <a:fillRect/>
          </a:stretch>
        </p:blipFill>
        <p:spPr>
          <a:xfrm>
            <a:off x="804275" y="2006250"/>
            <a:ext cx="8339715" cy="29724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Teams</a:t>
            </a:r>
            <a:endParaRPr/>
          </a:p>
        </p:txBody>
      </p:sp>
      <p:sp>
        <p:nvSpPr>
          <p:cNvPr id="274" name="Google Shape;274;p31"/>
          <p:cNvSpPr txBox="1"/>
          <p:nvPr>
            <p:ph idx="1" type="body"/>
          </p:nvPr>
        </p:nvSpPr>
        <p:spPr>
          <a:xfrm>
            <a:off x="1295325" y="2078875"/>
            <a:ext cx="3214500" cy="15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The project is handled by two sub-teams</a:t>
            </a:r>
            <a:endParaRPr sz="1100"/>
          </a:p>
          <a:p>
            <a:pPr indent="-298450" lvl="0" marL="457200" rtl="0" algn="l">
              <a:spcBef>
                <a:spcPts val="1200"/>
              </a:spcBef>
              <a:spcAft>
                <a:spcPts val="0"/>
              </a:spcAft>
              <a:buSzPts val="1100"/>
              <a:buChar char="●"/>
            </a:pPr>
            <a:r>
              <a:rPr b="1" lang="en-GB" sz="1100"/>
              <a:t>Team Machine Learning: </a:t>
            </a:r>
            <a:r>
              <a:rPr lang="en-GB" sz="1100"/>
              <a:t>Incharge of Generating Datasets</a:t>
            </a:r>
            <a:endParaRPr sz="1100"/>
          </a:p>
          <a:p>
            <a:pPr indent="-298450" lvl="0" marL="457200" rtl="0" algn="l">
              <a:spcBef>
                <a:spcPts val="0"/>
              </a:spcBef>
              <a:spcAft>
                <a:spcPts val="0"/>
              </a:spcAft>
              <a:buSzPts val="1100"/>
              <a:buChar char="●"/>
            </a:pPr>
            <a:r>
              <a:rPr b="1" lang="en-GB" sz="1100"/>
              <a:t>Team Data Science: </a:t>
            </a:r>
            <a:r>
              <a:rPr lang="en-GB" sz="1100"/>
              <a:t>Incharge of optimizing Graph Neural Networks</a:t>
            </a:r>
            <a:endParaRPr sz="1100"/>
          </a:p>
        </p:txBody>
      </p:sp>
      <p:pic>
        <p:nvPicPr>
          <p:cNvPr id="275" name="Google Shape;275;p31"/>
          <p:cNvPicPr preferRelativeResize="0"/>
          <p:nvPr/>
        </p:nvPicPr>
        <p:blipFill>
          <a:blip r:embed="rId3">
            <a:alphaModFix/>
          </a:blip>
          <a:stretch>
            <a:fillRect/>
          </a:stretch>
        </p:blipFill>
        <p:spPr>
          <a:xfrm>
            <a:off x="5444999" y="1318650"/>
            <a:ext cx="3699001" cy="2120100"/>
          </a:xfrm>
          <a:prstGeom prst="rect">
            <a:avLst/>
          </a:prstGeom>
          <a:noFill/>
          <a:ln>
            <a:noFill/>
          </a:ln>
        </p:spPr>
      </p:pic>
      <p:sp>
        <p:nvSpPr>
          <p:cNvPr id="276" name="Google Shape;276;p31"/>
          <p:cNvSpPr txBox="1"/>
          <p:nvPr/>
        </p:nvSpPr>
        <p:spPr>
          <a:xfrm>
            <a:off x="6359400" y="3381650"/>
            <a:ext cx="28128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https://blog.vantagecircle.com/teamwork-and-team-building/</a:t>
            </a:r>
            <a:endParaRPr>
              <a:latin typeface="Open Sans"/>
              <a:ea typeface="Open Sans"/>
              <a:cs typeface="Open Sans"/>
              <a:sym typeface="Open Sans"/>
            </a:endParaRPr>
          </a:p>
        </p:txBody>
      </p:sp>
      <p:pic>
        <p:nvPicPr>
          <p:cNvPr id="277" name="Google Shape;277;p31"/>
          <p:cNvPicPr preferRelativeResize="0"/>
          <p:nvPr/>
        </p:nvPicPr>
        <p:blipFill>
          <a:blip r:embed="rId4">
            <a:alphaModFix/>
          </a:blip>
          <a:stretch>
            <a:fillRect/>
          </a:stretch>
        </p:blipFill>
        <p:spPr>
          <a:xfrm>
            <a:off x="6253175" y="19050"/>
            <a:ext cx="2805825" cy="491525"/>
          </a:xfrm>
          <a:prstGeom prst="rect">
            <a:avLst/>
          </a:prstGeom>
          <a:noFill/>
          <a:ln>
            <a:noFill/>
          </a:ln>
        </p:spPr>
      </p:pic>
      <p:pic>
        <p:nvPicPr>
          <p:cNvPr descr="shutterstock_429987889_edited.jpg" id="278" name="Google Shape;278;p31"/>
          <p:cNvPicPr preferRelativeResize="0"/>
          <p:nvPr/>
        </p:nvPicPr>
        <p:blipFill rotWithShape="1">
          <a:blip r:embed="rId5">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Paper Structure</a:t>
            </a:r>
            <a:endParaRPr/>
          </a:p>
        </p:txBody>
      </p:sp>
      <p:pic>
        <p:nvPicPr>
          <p:cNvPr descr="shutterstock_429987889_edited.jpg" id="284" name="Google Shape;284;p32"/>
          <p:cNvPicPr preferRelativeResize="0"/>
          <p:nvPr/>
        </p:nvPicPr>
        <p:blipFill rotWithShape="1">
          <a:blip r:embed="rId3">
            <a:alphaModFix/>
          </a:blip>
          <a:srcRect b="1381" l="12609" r="6247" t="85988"/>
          <a:stretch/>
        </p:blipFill>
        <p:spPr>
          <a:xfrm>
            <a:off x="0" y="5359670"/>
            <a:ext cx="9144000" cy="1326897"/>
          </a:xfrm>
          <a:prstGeom prst="rect">
            <a:avLst/>
          </a:prstGeom>
          <a:noFill/>
          <a:ln>
            <a:noFill/>
          </a:ln>
        </p:spPr>
      </p:pic>
      <p:sp>
        <p:nvSpPr>
          <p:cNvPr id="285" name="Google Shape;285;p32"/>
          <p:cNvSpPr txBox="1"/>
          <p:nvPr>
            <p:ph idx="1" type="body"/>
          </p:nvPr>
        </p:nvSpPr>
        <p:spPr>
          <a:xfrm>
            <a:off x="1295325" y="2002675"/>
            <a:ext cx="4035600" cy="31407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SzPts val="1100"/>
              <a:buAutoNum type="arabicPeriod"/>
            </a:pPr>
            <a:r>
              <a:rPr lang="en-GB" sz="1100"/>
              <a:t>Introduction</a:t>
            </a:r>
            <a:endParaRPr sz="1100"/>
          </a:p>
          <a:p>
            <a:pPr indent="-298450" lvl="0" marL="457200" rtl="0" algn="l">
              <a:spcBef>
                <a:spcPts val="0"/>
              </a:spcBef>
              <a:spcAft>
                <a:spcPts val="0"/>
              </a:spcAft>
              <a:buSzPts val="1100"/>
              <a:buAutoNum type="arabicPeriod"/>
            </a:pPr>
            <a:r>
              <a:rPr lang="en-GB" sz="1100"/>
              <a:t>Background</a:t>
            </a:r>
            <a:endParaRPr/>
          </a:p>
          <a:p>
            <a:pPr indent="-298450" lvl="1" marL="914400" rtl="0" algn="l">
              <a:spcBef>
                <a:spcPts val="0"/>
              </a:spcBef>
              <a:spcAft>
                <a:spcPts val="0"/>
              </a:spcAft>
              <a:buSzPts val="1100"/>
              <a:buAutoNum type="alphaLcPeriod"/>
            </a:pPr>
            <a:r>
              <a:rPr lang="en-GB"/>
              <a:t>Device Placement</a:t>
            </a:r>
            <a:endParaRPr/>
          </a:p>
          <a:p>
            <a:pPr indent="-298450" lvl="1" marL="914400" rtl="0" algn="l">
              <a:spcBef>
                <a:spcPts val="0"/>
              </a:spcBef>
              <a:spcAft>
                <a:spcPts val="0"/>
              </a:spcAft>
              <a:buSzPts val="1100"/>
              <a:buAutoNum type="alphaLcPeriod"/>
            </a:pPr>
            <a:r>
              <a:rPr lang="en-GB"/>
              <a:t>Graph Neural Networks</a:t>
            </a:r>
            <a:endParaRPr/>
          </a:p>
          <a:p>
            <a:pPr indent="-298450" lvl="0" marL="457200" rtl="0" algn="l">
              <a:spcBef>
                <a:spcPts val="0"/>
              </a:spcBef>
              <a:spcAft>
                <a:spcPts val="0"/>
              </a:spcAft>
              <a:buSzPts val="1100"/>
              <a:buAutoNum type="arabicPeriod"/>
            </a:pPr>
            <a:r>
              <a:rPr lang="en-GB" sz="1100"/>
              <a:t>Prototype Design</a:t>
            </a:r>
            <a:endParaRPr sz="1100"/>
          </a:p>
          <a:p>
            <a:pPr indent="-298450" lvl="1" marL="914400" rtl="0" algn="l">
              <a:spcBef>
                <a:spcPts val="0"/>
              </a:spcBef>
              <a:spcAft>
                <a:spcPts val="0"/>
              </a:spcAft>
              <a:buSzPts val="1100"/>
              <a:buAutoNum type="alphaLcPeriod"/>
            </a:pPr>
            <a:r>
              <a:rPr lang="en-GB"/>
              <a:t>Research Questions</a:t>
            </a:r>
            <a:endParaRPr/>
          </a:p>
          <a:p>
            <a:pPr indent="-298450" lvl="1" marL="914400" rtl="0" algn="l">
              <a:spcBef>
                <a:spcPts val="0"/>
              </a:spcBef>
              <a:spcAft>
                <a:spcPts val="0"/>
              </a:spcAft>
              <a:buSzPts val="1100"/>
              <a:buAutoNum type="alphaLcPeriod"/>
            </a:pPr>
            <a:r>
              <a:rPr lang="en-GB"/>
              <a:t>Work flow/ Data flow</a:t>
            </a:r>
            <a:endParaRPr/>
          </a:p>
          <a:p>
            <a:pPr indent="-298450" lvl="1" marL="914400" rtl="0" algn="l">
              <a:spcBef>
                <a:spcPts val="0"/>
              </a:spcBef>
              <a:spcAft>
                <a:spcPts val="0"/>
              </a:spcAft>
              <a:buSzPts val="1100"/>
              <a:buAutoNum type="alphaLcPeriod"/>
            </a:pPr>
            <a:r>
              <a:rPr lang="en-GB"/>
              <a:t>Evaluation metrics</a:t>
            </a:r>
            <a:endParaRPr/>
          </a:p>
          <a:p>
            <a:pPr indent="-298450" lvl="0" marL="457200" rtl="0" algn="l">
              <a:spcBef>
                <a:spcPts val="0"/>
              </a:spcBef>
              <a:spcAft>
                <a:spcPts val="0"/>
              </a:spcAft>
              <a:buSzPts val="1100"/>
              <a:buAutoNum type="arabicPeriod"/>
            </a:pPr>
            <a:r>
              <a:rPr lang="en-GB" sz="1100"/>
              <a:t>Experiment Setup</a:t>
            </a:r>
            <a:endParaRPr sz="1100"/>
          </a:p>
          <a:p>
            <a:pPr indent="-298450" lvl="1" marL="914400" rtl="0" algn="l">
              <a:spcBef>
                <a:spcPts val="0"/>
              </a:spcBef>
              <a:spcAft>
                <a:spcPts val="0"/>
              </a:spcAft>
              <a:buSzPts val="1100"/>
              <a:buAutoNum type="alphaLcPeriod"/>
            </a:pPr>
            <a:r>
              <a:rPr lang="en-GB"/>
              <a:t>Datasets</a:t>
            </a:r>
            <a:endParaRPr/>
          </a:p>
          <a:p>
            <a:pPr indent="-298450" lvl="1" marL="914400" rtl="0" algn="l">
              <a:spcBef>
                <a:spcPts val="0"/>
              </a:spcBef>
              <a:spcAft>
                <a:spcPts val="0"/>
              </a:spcAft>
              <a:buSzPts val="1100"/>
              <a:buAutoNum type="alphaLcPeriod"/>
            </a:pPr>
            <a:r>
              <a:rPr lang="en-GB"/>
              <a:t>Hyper parameters</a:t>
            </a:r>
            <a:endParaRPr/>
          </a:p>
          <a:p>
            <a:pPr indent="-298450" lvl="1" marL="914400" rtl="0" algn="l">
              <a:spcBef>
                <a:spcPts val="0"/>
              </a:spcBef>
              <a:spcAft>
                <a:spcPts val="0"/>
              </a:spcAft>
              <a:buSzPts val="1100"/>
              <a:buAutoNum type="alphaLcPeriod"/>
            </a:pPr>
            <a:r>
              <a:rPr lang="en-GB"/>
              <a:t>Softwares/Libraries</a:t>
            </a:r>
            <a:endParaRPr/>
          </a:p>
          <a:p>
            <a:pPr indent="-298450" lvl="0" marL="457200" rtl="0" algn="l">
              <a:spcBef>
                <a:spcPts val="0"/>
              </a:spcBef>
              <a:spcAft>
                <a:spcPts val="0"/>
              </a:spcAft>
              <a:buSzPts val="1100"/>
              <a:buAutoNum type="arabicPeriod"/>
            </a:pPr>
            <a:r>
              <a:rPr lang="en-GB" sz="1100"/>
              <a:t>Evaluation</a:t>
            </a:r>
            <a:endParaRPr sz="1100"/>
          </a:p>
          <a:p>
            <a:pPr indent="-298450" lvl="1" marL="914400" rtl="0" algn="l">
              <a:spcBef>
                <a:spcPts val="0"/>
              </a:spcBef>
              <a:spcAft>
                <a:spcPts val="0"/>
              </a:spcAft>
              <a:buSzPts val="1100"/>
              <a:buAutoNum type="alphaLcPeriod"/>
            </a:pPr>
            <a:r>
              <a:rPr lang="en-GB"/>
              <a:t>Node Classification</a:t>
            </a:r>
            <a:endParaRPr/>
          </a:p>
          <a:p>
            <a:pPr indent="-298450" lvl="1" marL="914400" rtl="0" algn="l">
              <a:spcBef>
                <a:spcPts val="0"/>
              </a:spcBef>
              <a:spcAft>
                <a:spcPts val="0"/>
              </a:spcAft>
              <a:buSzPts val="1100"/>
              <a:buAutoNum type="alphaLcPeriod"/>
            </a:pPr>
            <a:r>
              <a:rPr lang="en-GB"/>
              <a:t>Device Placement</a:t>
            </a:r>
            <a:endParaRPr/>
          </a:p>
          <a:p>
            <a:pPr indent="-298450" lvl="0" marL="457200" rtl="0" algn="l">
              <a:spcBef>
                <a:spcPts val="0"/>
              </a:spcBef>
              <a:spcAft>
                <a:spcPts val="0"/>
              </a:spcAft>
              <a:buSzPts val="1100"/>
              <a:buAutoNum type="arabicPeriod"/>
            </a:pPr>
            <a:r>
              <a:rPr lang="en-GB" sz="1100"/>
              <a:t>Conclusion and Future Work</a:t>
            </a:r>
            <a:endParaRPr sz="1100"/>
          </a:p>
        </p:txBody>
      </p:sp>
      <p:pic>
        <p:nvPicPr>
          <p:cNvPr id="286" name="Google Shape;286;p32"/>
          <p:cNvPicPr preferRelativeResize="0"/>
          <p:nvPr/>
        </p:nvPicPr>
        <p:blipFill>
          <a:blip r:embed="rId4">
            <a:alphaModFix/>
          </a:blip>
          <a:stretch>
            <a:fillRect/>
          </a:stretch>
        </p:blipFill>
        <p:spPr>
          <a:xfrm>
            <a:off x="5457350" y="2002675"/>
            <a:ext cx="3508275" cy="2769691"/>
          </a:xfrm>
          <a:prstGeom prst="rect">
            <a:avLst/>
          </a:prstGeom>
          <a:noFill/>
          <a:ln>
            <a:noFill/>
          </a:ln>
        </p:spPr>
      </p:pic>
      <p:sp>
        <p:nvSpPr>
          <p:cNvPr id="287" name="Google Shape;287;p32"/>
          <p:cNvSpPr txBox="1"/>
          <p:nvPr/>
        </p:nvSpPr>
        <p:spPr>
          <a:xfrm>
            <a:off x="5457350" y="4677050"/>
            <a:ext cx="37149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https://www.theijbm.com/tips-on-effective-use-of-tables-and-figures-in-a-research-paper/</a:t>
            </a:r>
            <a:endParaRPr>
              <a:latin typeface="Open Sans"/>
              <a:ea typeface="Open Sans"/>
              <a:cs typeface="Open Sans"/>
              <a:sym typeface="Open Sans"/>
            </a:endParaRPr>
          </a:p>
        </p:txBody>
      </p:sp>
      <p:pic>
        <p:nvPicPr>
          <p:cNvPr id="288" name="Google Shape;288;p32"/>
          <p:cNvPicPr preferRelativeResize="0"/>
          <p:nvPr/>
        </p:nvPicPr>
        <p:blipFill>
          <a:blip r:embed="rId5">
            <a:alphaModFix/>
          </a:blip>
          <a:stretch>
            <a:fillRect/>
          </a:stretch>
        </p:blipFill>
        <p:spPr>
          <a:xfrm>
            <a:off x="6253175" y="19050"/>
            <a:ext cx="2805825" cy="49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721225" y="1657475"/>
            <a:ext cx="3300900" cy="51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94" name="Google Shape;294;p33"/>
          <p:cNvSpPr txBox="1"/>
          <p:nvPr>
            <p:ph idx="1" type="body"/>
          </p:nvPr>
        </p:nvSpPr>
        <p:spPr>
          <a:xfrm>
            <a:off x="721225" y="2288375"/>
            <a:ext cx="7880400" cy="22506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SzPts val="1100"/>
              <a:buAutoNum type="arabicPeriod"/>
            </a:pPr>
            <a:r>
              <a:rPr lang="en-GB" sz="1100" u="sng">
                <a:solidFill>
                  <a:schemeClr val="hlink"/>
                </a:solidFill>
                <a:hlinkClick r:id="rId3"/>
              </a:rPr>
              <a:t>https://latex.codecogs.com/eqneditor/editor.php</a:t>
            </a:r>
            <a:endParaRPr sz="1100"/>
          </a:p>
          <a:p>
            <a:pPr indent="-298450" lvl="0" marL="457200" rtl="0" algn="l">
              <a:spcBef>
                <a:spcPts val="0"/>
              </a:spcBef>
              <a:spcAft>
                <a:spcPts val="0"/>
              </a:spcAft>
              <a:buSzPts val="1100"/>
              <a:buAutoNum type="arabicPeriod"/>
            </a:pPr>
            <a:r>
              <a:rPr lang="en-GB" sz="1100" u="sng">
                <a:solidFill>
                  <a:schemeClr val="hlink"/>
                </a:solidFill>
                <a:hlinkClick r:id="rId4"/>
              </a:rPr>
              <a:t>https://app.diagrams.net/</a:t>
            </a:r>
            <a:endParaRPr sz="1100"/>
          </a:p>
          <a:p>
            <a:pPr indent="-298450" lvl="0" marL="457200" rtl="0" algn="l">
              <a:spcBef>
                <a:spcPts val="0"/>
              </a:spcBef>
              <a:spcAft>
                <a:spcPts val="0"/>
              </a:spcAft>
              <a:buSzPts val="1100"/>
              <a:buAutoNum type="arabicPeriod"/>
            </a:pPr>
            <a:r>
              <a:rPr lang="en-GB" sz="1100" u="sng">
                <a:solidFill>
                  <a:schemeClr val="hlink"/>
                </a:solidFill>
                <a:hlinkClick r:id="rId5"/>
              </a:rPr>
              <a:t>Graph Representation Learning Book</a:t>
            </a:r>
            <a:r>
              <a:rPr lang="en-GB" sz="1100"/>
              <a:t> by Hamilton, William L.</a:t>
            </a:r>
            <a:endParaRPr sz="1100"/>
          </a:p>
          <a:p>
            <a:pPr indent="-298450" lvl="0" marL="457200" rtl="0" algn="l">
              <a:spcBef>
                <a:spcPts val="0"/>
              </a:spcBef>
              <a:spcAft>
                <a:spcPts val="0"/>
              </a:spcAft>
              <a:buSzPts val="1100"/>
              <a:buAutoNum type="arabicPeriod"/>
            </a:pPr>
            <a:r>
              <a:rPr lang="en-GB" sz="1100"/>
              <a:t>Slides on Graph Representation Learning by Jure Leskovec (Stanford) </a:t>
            </a:r>
            <a:r>
              <a:rPr lang="en-GB" sz="1100" u="sng">
                <a:solidFill>
                  <a:schemeClr val="hlink"/>
                </a:solidFill>
                <a:hlinkClick r:id="rId6"/>
              </a:rPr>
              <a:t>https://drive.google.com/file/d/1By3udbOt10moIcSEgUQ0TR9twQX9Aq0G/view</a:t>
            </a:r>
            <a:r>
              <a:rPr lang="en-GB" sz="1100"/>
              <a:t> </a:t>
            </a:r>
            <a:endParaRPr sz="1100"/>
          </a:p>
          <a:p>
            <a:pPr indent="-298450" lvl="0" marL="457200" rtl="0" algn="l">
              <a:spcBef>
                <a:spcPts val="0"/>
              </a:spcBef>
              <a:spcAft>
                <a:spcPts val="0"/>
              </a:spcAft>
              <a:buSzPts val="1100"/>
              <a:buAutoNum type="arabicPeriod"/>
            </a:pPr>
            <a:r>
              <a:rPr lang="en-GB" sz="1100"/>
              <a:t>Dwivedi, Vijay Prakash, Chaitanya K. Joshi, Thomas Laurent, Yoshua Bengio, and Xavier Bresson. "Benchmarking graph neural networks." arXiv preprint arXiv:2003.00982 (2020).</a:t>
            </a:r>
            <a:endParaRPr sz="1100"/>
          </a:p>
          <a:p>
            <a:pPr indent="-298450" lvl="0" marL="457200" rtl="0" algn="l">
              <a:spcBef>
                <a:spcPts val="0"/>
              </a:spcBef>
              <a:spcAft>
                <a:spcPts val="0"/>
              </a:spcAft>
              <a:buSzPts val="1100"/>
              <a:buAutoNum type="arabicPeriod"/>
            </a:pPr>
            <a:r>
              <a:rPr lang="en-GB" sz="1100"/>
              <a:t>Zhou, Yanqi, Sudip Roy, Amirali Abdolrashidi, Daniel Wong, Peter Ma, Qiumin Xu, Hanxiao Liu et al. "Transferable graph optimizers for ml compilers." arXiv preprint arXiv:2010.12438 (2020).</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295" name="Google Shape;295;p33"/>
          <p:cNvPicPr preferRelativeResize="0"/>
          <p:nvPr/>
        </p:nvPicPr>
        <p:blipFill>
          <a:blip r:embed="rId7">
            <a:alphaModFix/>
          </a:blip>
          <a:stretch>
            <a:fillRect/>
          </a:stretch>
        </p:blipFill>
        <p:spPr>
          <a:xfrm>
            <a:off x="6253175" y="19050"/>
            <a:ext cx="2805825" cy="491525"/>
          </a:xfrm>
          <a:prstGeom prst="rect">
            <a:avLst/>
          </a:prstGeom>
          <a:noFill/>
          <a:ln>
            <a:noFill/>
          </a:ln>
        </p:spPr>
      </p:pic>
      <p:pic>
        <p:nvPicPr>
          <p:cNvPr descr="shutterstock_429987889_edited.jpg" id="296" name="Google Shape;296;p33"/>
          <p:cNvPicPr preferRelativeResize="0"/>
          <p:nvPr/>
        </p:nvPicPr>
        <p:blipFill rotWithShape="1">
          <a:blip r:embed="rId8">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19"/>
          <p:cNvSpPr txBox="1"/>
          <p:nvPr>
            <p:ph type="ctrTitle"/>
          </p:nvPr>
        </p:nvSpPr>
        <p:spPr>
          <a:xfrm>
            <a:off x="729450" y="1322450"/>
            <a:ext cx="3304800" cy="28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solidFill>
                  <a:srgbClr val="000000"/>
                </a:solidFill>
              </a:rPr>
              <a:t>Agenda</a:t>
            </a:r>
            <a:endParaRPr sz="2300">
              <a:solidFill>
                <a:srgbClr val="000000"/>
              </a:solidFill>
            </a:endParaRPr>
          </a:p>
          <a:p>
            <a:pPr indent="0" lvl="0" marL="0" rtl="0" algn="l">
              <a:spcBef>
                <a:spcPts val="0"/>
              </a:spcBef>
              <a:spcAft>
                <a:spcPts val="0"/>
              </a:spcAft>
              <a:buNone/>
            </a:pPr>
            <a:r>
              <a:t/>
            </a:r>
            <a:endParaRPr sz="18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Motivation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Project Goals</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Prototype Design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Tentative Timelines</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Team Introduction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Paper Structure</a:t>
            </a:r>
            <a:endParaRPr sz="1700">
              <a:solidFill>
                <a:srgbClr val="000000"/>
              </a:solidFill>
            </a:endParaRPr>
          </a:p>
        </p:txBody>
      </p:sp>
      <p:pic>
        <p:nvPicPr>
          <p:cNvPr id="144" name="Google Shape;144;p19"/>
          <p:cNvPicPr preferRelativeResize="0"/>
          <p:nvPr/>
        </p:nvPicPr>
        <p:blipFill>
          <a:blip r:embed="rId3">
            <a:alphaModFix/>
          </a:blip>
          <a:stretch>
            <a:fillRect/>
          </a:stretch>
        </p:blipFill>
        <p:spPr>
          <a:xfrm>
            <a:off x="6253175" y="19050"/>
            <a:ext cx="2805825" cy="49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150" name="Google Shape;150;p20"/>
          <p:cNvSpPr txBox="1"/>
          <p:nvPr>
            <p:ph idx="1" type="body"/>
          </p:nvPr>
        </p:nvSpPr>
        <p:spPr>
          <a:xfrm>
            <a:off x="1295325" y="1777650"/>
            <a:ext cx="4105500" cy="23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Graph is a data structure that is defined by two components</a:t>
            </a:r>
            <a:endParaRPr sz="1100"/>
          </a:p>
          <a:p>
            <a:pPr indent="-298450" lvl="0" marL="457200" rtl="0" algn="l">
              <a:spcBef>
                <a:spcPts val="1200"/>
              </a:spcBef>
              <a:spcAft>
                <a:spcPts val="0"/>
              </a:spcAft>
              <a:buSzPts val="1100"/>
              <a:buAutoNum type="arabicPeriod"/>
            </a:pPr>
            <a:r>
              <a:rPr lang="en-GB" sz="1100"/>
              <a:t>Nodes/Vertex: Objects that are connected together </a:t>
            </a:r>
            <a:endParaRPr sz="1100"/>
          </a:p>
          <a:p>
            <a:pPr indent="-298450" lvl="0" marL="457200" rtl="0" algn="l">
              <a:spcBef>
                <a:spcPts val="0"/>
              </a:spcBef>
              <a:spcAft>
                <a:spcPts val="0"/>
              </a:spcAft>
              <a:buSzPts val="1100"/>
              <a:buAutoNum type="arabicPeriod"/>
            </a:pPr>
            <a:r>
              <a:rPr lang="en-GB" sz="1100"/>
              <a:t>Edges: Connection between the two nodes </a:t>
            </a:r>
            <a:endParaRPr sz="1100"/>
          </a:p>
          <a:p>
            <a:pPr indent="0" lvl="0" marL="0" rtl="0" algn="l">
              <a:spcBef>
                <a:spcPts val="1200"/>
              </a:spcBef>
              <a:spcAft>
                <a:spcPts val="0"/>
              </a:spcAft>
              <a:buNone/>
            </a:pPr>
            <a:r>
              <a:rPr lang="en-GB" sz="1100"/>
              <a:t>Graphs can be Directed or Undirected</a:t>
            </a:r>
            <a:endParaRPr sz="1100"/>
          </a:p>
          <a:p>
            <a:pPr indent="0" lvl="0" marL="0" rtl="0" algn="l">
              <a:spcBef>
                <a:spcPts val="1200"/>
              </a:spcBef>
              <a:spcAft>
                <a:spcPts val="0"/>
              </a:spcAft>
              <a:buNone/>
            </a:pPr>
            <a:r>
              <a:rPr lang="en-GB" sz="1100"/>
              <a:t>Graph theory is used widely in programs and applications:</a:t>
            </a:r>
            <a:endParaRPr sz="1100"/>
          </a:p>
          <a:p>
            <a:pPr indent="-298450" lvl="0" marL="457200" rtl="0" algn="l">
              <a:spcBef>
                <a:spcPts val="1200"/>
              </a:spcBef>
              <a:spcAft>
                <a:spcPts val="0"/>
              </a:spcAft>
              <a:buSzPts val="1100"/>
              <a:buChar char="●"/>
            </a:pPr>
            <a:r>
              <a:rPr lang="en-GB" sz="1100"/>
              <a:t>Maps: Find shortest path for destination</a:t>
            </a:r>
            <a:endParaRPr sz="1100"/>
          </a:p>
          <a:p>
            <a:pPr indent="-298450" lvl="0" marL="457200" rtl="0" algn="l">
              <a:spcBef>
                <a:spcPts val="0"/>
              </a:spcBef>
              <a:spcAft>
                <a:spcPts val="0"/>
              </a:spcAft>
              <a:buSzPts val="1100"/>
              <a:buChar char="●"/>
            </a:pPr>
            <a:r>
              <a:rPr lang="en-GB" sz="1100"/>
              <a:t>Social Network: Friends and Mutual friends</a:t>
            </a:r>
            <a:endParaRPr sz="1100"/>
          </a:p>
          <a:p>
            <a:pPr indent="-298450" lvl="0" marL="457200" rtl="0" algn="l">
              <a:spcBef>
                <a:spcPts val="0"/>
              </a:spcBef>
              <a:spcAft>
                <a:spcPts val="0"/>
              </a:spcAft>
              <a:buSzPts val="1100"/>
              <a:buChar char="●"/>
            </a:pPr>
            <a:r>
              <a:rPr lang="en-GB" sz="1100"/>
              <a:t>Computation Graph: Flow of Computation</a:t>
            </a:r>
            <a:endParaRPr sz="1100"/>
          </a:p>
        </p:txBody>
      </p:sp>
      <p:pic>
        <p:nvPicPr>
          <p:cNvPr id="151" name="Google Shape;151;p20"/>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152" name="Google Shape;152;p20"/>
          <p:cNvPicPr preferRelativeResize="0"/>
          <p:nvPr/>
        </p:nvPicPr>
        <p:blipFill>
          <a:blip r:embed="rId4">
            <a:alphaModFix/>
          </a:blip>
          <a:stretch>
            <a:fillRect/>
          </a:stretch>
        </p:blipFill>
        <p:spPr>
          <a:xfrm>
            <a:off x="5981500" y="1408152"/>
            <a:ext cx="2805825" cy="2509598"/>
          </a:xfrm>
          <a:prstGeom prst="rect">
            <a:avLst/>
          </a:prstGeom>
          <a:noFill/>
          <a:ln>
            <a:noFill/>
          </a:ln>
        </p:spPr>
      </p:pic>
      <p:sp>
        <p:nvSpPr>
          <p:cNvPr id="153" name="Google Shape;153;p20"/>
          <p:cNvSpPr txBox="1"/>
          <p:nvPr/>
        </p:nvSpPr>
        <p:spPr>
          <a:xfrm>
            <a:off x="6662450" y="3838850"/>
            <a:ext cx="23574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https://brilliant.org/problems/friends-of-friends/</a:t>
            </a:r>
            <a:endParaRPr>
              <a:latin typeface="Open Sans"/>
              <a:ea typeface="Open Sans"/>
              <a:cs typeface="Open Sans"/>
              <a:sym typeface="Open Sans"/>
            </a:endParaRPr>
          </a:p>
        </p:txBody>
      </p:sp>
      <p:pic>
        <p:nvPicPr>
          <p:cNvPr descr="shutterstock_429987889_edited.jpg" id="154" name="Google Shape;154;p20"/>
          <p:cNvPicPr preferRelativeResize="0"/>
          <p:nvPr/>
        </p:nvPicPr>
        <p:blipFill rotWithShape="1">
          <a:blip r:embed="rId5">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729450" y="1318650"/>
            <a:ext cx="5337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Computational Graphs</a:t>
            </a:r>
            <a:endParaRPr/>
          </a:p>
        </p:txBody>
      </p:sp>
      <p:sp>
        <p:nvSpPr>
          <p:cNvPr id="160" name="Google Shape;160;p21"/>
          <p:cNvSpPr txBox="1"/>
          <p:nvPr>
            <p:ph idx="1" type="body"/>
          </p:nvPr>
        </p:nvSpPr>
        <p:spPr>
          <a:xfrm>
            <a:off x="1295325" y="1853850"/>
            <a:ext cx="3426900" cy="19818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Computation Graph is the way of expressing and evaluating  an expression</a:t>
            </a:r>
            <a:endParaRPr sz="1100"/>
          </a:p>
          <a:p>
            <a:pPr indent="-298450" lvl="0" marL="457200" rtl="0" algn="l">
              <a:spcBef>
                <a:spcPts val="0"/>
              </a:spcBef>
              <a:spcAft>
                <a:spcPts val="0"/>
              </a:spcAft>
              <a:buSzPts val="1100"/>
              <a:buChar char="●"/>
            </a:pPr>
            <a:r>
              <a:rPr lang="en-GB" sz="1100"/>
              <a:t>We are surrounded by programs and all programs are transformed into a Computational Graph to be executed</a:t>
            </a:r>
            <a:endParaRPr sz="1100"/>
          </a:p>
          <a:p>
            <a:pPr indent="-298450" lvl="0" marL="457200" rtl="0" algn="l">
              <a:spcBef>
                <a:spcPts val="0"/>
              </a:spcBef>
              <a:spcAft>
                <a:spcPts val="0"/>
              </a:spcAft>
              <a:buSzPts val="1100"/>
              <a:buChar char="●"/>
            </a:pPr>
            <a:r>
              <a:rPr lang="en-GB" sz="1100"/>
              <a:t>Machine Learning and </a:t>
            </a:r>
            <a:r>
              <a:rPr lang="en-GB" sz="1100"/>
              <a:t>Database operations are also expressed as compute graphs</a:t>
            </a:r>
            <a:endParaRPr sz="1100"/>
          </a:p>
        </p:txBody>
      </p:sp>
      <p:pic>
        <p:nvPicPr>
          <p:cNvPr id="161" name="Google Shape;161;p21"/>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162" name="Google Shape;162;p2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6327175" y="2190750"/>
            <a:ext cx="1264100" cy="214025"/>
          </a:xfrm>
          <a:prstGeom prst="rect">
            <a:avLst/>
          </a:prstGeom>
          <a:noFill/>
          <a:ln>
            <a:noFill/>
          </a:ln>
        </p:spPr>
      </p:pic>
      <p:pic>
        <p:nvPicPr>
          <p:cNvPr id="163" name="Google Shape;163;p21"/>
          <p:cNvPicPr preferRelativeResize="0"/>
          <p:nvPr/>
        </p:nvPicPr>
        <p:blipFill>
          <a:blip r:embed="rId5">
            <a:alphaModFix/>
          </a:blip>
          <a:stretch>
            <a:fillRect/>
          </a:stretch>
        </p:blipFill>
        <p:spPr>
          <a:xfrm>
            <a:off x="6994425" y="1930050"/>
            <a:ext cx="1677020" cy="1677020"/>
          </a:xfrm>
          <a:prstGeom prst="rect">
            <a:avLst/>
          </a:prstGeom>
          <a:noFill/>
          <a:ln>
            <a:noFill/>
          </a:ln>
        </p:spPr>
      </p:pic>
      <p:pic>
        <p:nvPicPr>
          <p:cNvPr descr="shutterstock_429987889_edited.jpg" id="164" name="Google Shape;164;p21"/>
          <p:cNvPicPr preferRelativeResize="0"/>
          <p:nvPr/>
        </p:nvPicPr>
        <p:blipFill rotWithShape="1">
          <a:blip r:embed="rId6">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653250" y="1318650"/>
            <a:ext cx="5256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Device Placement[6]</a:t>
            </a:r>
            <a:endParaRPr/>
          </a:p>
        </p:txBody>
      </p:sp>
      <p:sp>
        <p:nvSpPr>
          <p:cNvPr id="170" name="Google Shape;170;p22"/>
          <p:cNvSpPr txBox="1"/>
          <p:nvPr>
            <p:ph idx="1" type="body"/>
          </p:nvPr>
        </p:nvSpPr>
        <p:spPr>
          <a:xfrm>
            <a:off x="1142925" y="1853850"/>
            <a:ext cx="4269600" cy="17775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Many applications use large Machine Learning / Neural Network models which has high computational requirements</a:t>
            </a:r>
            <a:endParaRPr sz="1100"/>
          </a:p>
          <a:p>
            <a:pPr indent="-298450" lvl="0" marL="457200" rtl="0" algn="l">
              <a:spcBef>
                <a:spcPts val="0"/>
              </a:spcBef>
              <a:spcAft>
                <a:spcPts val="0"/>
              </a:spcAft>
              <a:buSzPts val="1100"/>
              <a:buChar char="●"/>
            </a:pPr>
            <a:r>
              <a:rPr lang="en-GB" sz="1100"/>
              <a:t>To run the model optimally, the compiler places the nodes in ML accelerator(GPUs /TPUs)[Zhou20]</a:t>
            </a:r>
            <a:endParaRPr sz="1100"/>
          </a:p>
          <a:p>
            <a:pPr indent="-298450" lvl="0" marL="457200" rtl="0" algn="l">
              <a:spcBef>
                <a:spcPts val="0"/>
              </a:spcBef>
              <a:spcAft>
                <a:spcPts val="0"/>
              </a:spcAft>
              <a:buSzPts val="1100"/>
              <a:buChar char="●"/>
            </a:pPr>
            <a:r>
              <a:rPr lang="en-GB" sz="1100"/>
              <a:t>ML compilers map High-Level computational graph operations on these accelerators</a:t>
            </a:r>
            <a:endParaRPr sz="1100"/>
          </a:p>
        </p:txBody>
      </p:sp>
      <p:pic>
        <p:nvPicPr>
          <p:cNvPr id="171" name="Google Shape;171;p22"/>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172" name="Google Shape;172;p22"/>
          <p:cNvPicPr preferRelativeResize="0"/>
          <p:nvPr/>
        </p:nvPicPr>
        <p:blipFill>
          <a:blip r:embed="rId4">
            <a:alphaModFix/>
          </a:blip>
          <a:stretch>
            <a:fillRect/>
          </a:stretch>
        </p:blipFill>
        <p:spPr>
          <a:xfrm>
            <a:off x="5465750" y="1205175"/>
            <a:ext cx="3762600" cy="3178250"/>
          </a:xfrm>
          <a:prstGeom prst="rect">
            <a:avLst/>
          </a:prstGeom>
          <a:noFill/>
          <a:ln>
            <a:noFill/>
          </a:ln>
        </p:spPr>
      </p:pic>
      <p:sp>
        <p:nvSpPr>
          <p:cNvPr id="173" name="Google Shape;173;p22"/>
          <p:cNvSpPr txBox="1"/>
          <p:nvPr/>
        </p:nvSpPr>
        <p:spPr>
          <a:xfrm>
            <a:off x="5588513" y="4261675"/>
            <a:ext cx="34551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https://medium.com/tebs-lab/deep-neural-networks-as-computational-graphs-867fcaa56c9</a:t>
            </a:r>
            <a:endParaRPr>
              <a:latin typeface="Open Sans"/>
              <a:ea typeface="Open Sans"/>
              <a:cs typeface="Open Sans"/>
              <a:sym typeface="Open Sans"/>
            </a:endParaRPr>
          </a:p>
        </p:txBody>
      </p:sp>
      <p:pic>
        <p:nvPicPr>
          <p:cNvPr descr="shutterstock_429987889_edited.jpg" id="174" name="Google Shape;174;p22"/>
          <p:cNvPicPr preferRelativeResize="0"/>
          <p:nvPr/>
        </p:nvPicPr>
        <p:blipFill rotWithShape="1">
          <a:blip r:embed="rId5">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729450" y="1318650"/>
            <a:ext cx="6149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ML Compiler Optimization[6]</a:t>
            </a:r>
            <a:endParaRPr/>
          </a:p>
        </p:txBody>
      </p:sp>
      <p:pic>
        <p:nvPicPr>
          <p:cNvPr id="180" name="Google Shape;180;p23"/>
          <p:cNvPicPr preferRelativeResize="0"/>
          <p:nvPr/>
        </p:nvPicPr>
        <p:blipFill>
          <a:blip r:embed="rId3">
            <a:alphaModFix/>
          </a:blip>
          <a:stretch>
            <a:fillRect/>
          </a:stretch>
        </p:blipFill>
        <p:spPr>
          <a:xfrm>
            <a:off x="6253175" y="19050"/>
            <a:ext cx="2805825" cy="491525"/>
          </a:xfrm>
          <a:prstGeom prst="rect">
            <a:avLst/>
          </a:prstGeom>
          <a:noFill/>
          <a:ln>
            <a:noFill/>
          </a:ln>
        </p:spPr>
      </p:pic>
      <p:sp>
        <p:nvSpPr>
          <p:cNvPr id="181" name="Google Shape;181;p23"/>
          <p:cNvSpPr txBox="1"/>
          <p:nvPr>
            <p:ph idx="1" type="body"/>
          </p:nvPr>
        </p:nvSpPr>
        <p:spPr>
          <a:xfrm>
            <a:off x="990525" y="1853850"/>
            <a:ext cx="5460300" cy="2742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Existing learning based approaches are sample inefficient, tackle a single optimization problem, and do not generalize to unseen graphs making them in feasible to be deployed in practice</a:t>
            </a:r>
            <a:endParaRPr sz="1100"/>
          </a:p>
          <a:p>
            <a:pPr indent="-298450" lvl="0" marL="457200" rtl="0" algn="l">
              <a:spcBef>
                <a:spcPts val="0"/>
              </a:spcBef>
              <a:spcAft>
                <a:spcPts val="0"/>
              </a:spcAft>
              <a:buSzPts val="1100"/>
              <a:buChar char="●"/>
            </a:pPr>
            <a:r>
              <a:rPr lang="en-GB" sz="1100"/>
              <a:t>ML compilers need to solve many optimization problems including Node-to-Device Placement, Operation Scheduling, and Operation Fusion</a:t>
            </a:r>
            <a:endParaRPr sz="1100"/>
          </a:p>
          <a:p>
            <a:pPr indent="-298450" lvl="0" marL="457200" rtl="0" algn="l">
              <a:spcBef>
                <a:spcPts val="0"/>
              </a:spcBef>
              <a:spcAft>
                <a:spcPts val="0"/>
              </a:spcAft>
              <a:buSzPts val="1100"/>
              <a:buChar char="●"/>
            </a:pPr>
            <a:r>
              <a:rPr lang="en-GB" sz="1100"/>
              <a:t>ML compilers usually apply heuristics for optimization</a:t>
            </a:r>
            <a:endParaRPr sz="1100"/>
          </a:p>
          <a:p>
            <a:pPr indent="-298450" lvl="1" marL="914400" rtl="0" algn="l">
              <a:spcBef>
                <a:spcPts val="0"/>
              </a:spcBef>
              <a:spcAft>
                <a:spcPts val="0"/>
              </a:spcAft>
              <a:buSzPts val="1100"/>
              <a:buAutoNum type="alphaLcPeriod"/>
            </a:pPr>
            <a:r>
              <a:rPr lang="en-GB" sz="1100"/>
              <a:t>Lead to sub-optimal configuration</a:t>
            </a:r>
            <a:endParaRPr sz="1100"/>
          </a:p>
          <a:p>
            <a:pPr indent="-298450" lvl="1" marL="914400" rtl="0" algn="l">
              <a:spcBef>
                <a:spcPts val="0"/>
              </a:spcBef>
              <a:spcAft>
                <a:spcPts val="0"/>
              </a:spcAft>
              <a:buSzPts val="1100"/>
              <a:buAutoNum type="alphaLcPeriod"/>
            </a:pPr>
            <a:r>
              <a:rPr lang="en-GB"/>
              <a:t>by solving optimization problems in isolation, the compiler misses out on opportunities for joint optimizations across tasks</a:t>
            </a:r>
            <a:endParaRPr/>
          </a:p>
          <a:p>
            <a:pPr indent="-298450" lvl="0" marL="457200" rtl="0" algn="l">
              <a:spcBef>
                <a:spcPts val="0"/>
              </a:spcBef>
              <a:spcAft>
                <a:spcPts val="0"/>
              </a:spcAft>
              <a:buSzPts val="1100"/>
              <a:buChar char="●"/>
            </a:pPr>
            <a:r>
              <a:rPr lang="en-GB" sz="1100"/>
              <a:t>[Zhou] has proposed an end-to-end, transferable deep reinforcement learning method for computational graph optimization</a:t>
            </a:r>
            <a:endParaRPr sz="1100"/>
          </a:p>
          <a:p>
            <a:pPr indent="-298450" lvl="0" marL="457200" rtl="0" algn="l">
              <a:spcBef>
                <a:spcPts val="0"/>
              </a:spcBef>
              <a:spcAft>
                <a:spcPts val="0"/>
              </a:spcAft>
              <a:buSzPts val="1100"/>
              <a:buChar char="●"/>
            </a:pPr>
            <a:r>
              <a:rPr lang="en-GB" sz="1100"/>
              <a:t>33%-60% speedup on three graph optimization tasks compared to TensorFlow default optimization[6]</a:t>
            </a:r>
            <a:endParaRPr sz="1100"/>
          </a:p>
        </p:txBody>
      </p:sp>
      <p:pic>
        <p:nvPicPr>
          <p:cNvPr id="182" name="Google Shape;182;p23"/>
          <p:cNvPicPr preferRelativeResize="0"/>
          <p:nvPr/>
        </p:nvPicPr>
        <p:blipFill>
          <a:blip r:embed="rId4">
            <a:alphaModFix amt="90000"/>
          </a:blip>
          <a:stretch>
            <a:fillRect/>
          </a:stretch>
        </p:blipFill>
        <p:spPr>
          <a:xfrm>
            <a:off x="6450950" y="2367250"/>
            <a:ext cx="2693049" cy="1785050"/>
          </a:xfrm>
          <a:prstGeom prst="rect">
            <a:avLst/>
          </a:prstGeom>
          <a:noFill/>
          <a:ln>
            <a:noFill/>
          </a:ln>
        </p:spPr>
      </p:pic>
      <p:sp>
        <p:nvSpPr>
          <p:cNvPr id="183" name="Google Shape;183;p23"/>
          <p:cNvSpPr txBox="1"/>
          <p:nvPr/>
        </p:nvSpPr>
        <p:spPr>
          <a:xfrm>
            <a:off x="6253175" y="4048650"/>
            <a:ext cx="28908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https://www.cloudsigma.com/how-cost-optimization-with-the-cloud-impacts-services-and-application-architecture/</a:t>
            </a:r>
            <a:endParaRPr sz="600">
              <a:latin typeface="Open Sans"/>
              <a:ea typeface="Open Sans"/>
              <a:cs typeface="Open Sans"/>
              <a:sym typeface="Open Sans"/>
            </a:endParaRPr>
          </a:p>
        </p:txBody>
      </p:sp>
      <p:pic>
        <p:nvPicPr>
          <p:cNvPr descr="shutterstock_429987889_edited.jpg" id="184" name="Google Shape;184;p23"/>
          <p:cNvPicPr preferRelativeResize="0"/>
          <p:nvPr/>
        </p:nvPicPr>
        <p:blipFill rotWithShape="1">
          <a:blip r:embed="rId5">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196050" y="1318650"/>
            <a:ext cx="5256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ML in Graphs</a:t>
            </a:r>
            <a:endParaRPr/>
          </a:p>
        </p:txBody>
      </p:sp>
      <p:sp>
        <p:nvSpPr>
          <p:cNvPr id="190" name="Google Shape;190;p24"/>
          <p:cNvSpPr txBox="1"/>
          <p:nvPr>
            <p:ph idx="1" type="body"/>
          </p:nvPr>
        </p:nvSpPr>
        <p:spPr>
          <a:xfrm>
            <a:off x="609525" y="1853850"/>
            <a:ext cx="3674700" cy="19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Machine Learning tasks on Graphs[3]:</a:t>
            </a:r>
            <a:endParaRPr sz="1100"/>
          </a:p>
          <a:p>
            <a:pPr indent="-298450" lvl="0" marL="457200" rtl="0" algn="l">
              <a:spcBef>
                <a:spcPts val="1200"/>
              </a:spcBef>
              <a:spcAft>
                <a:spcPts val="0"/>
              </a:spcAft>
              <a:buSzPts val="1100"/>
              <a:buAutoNum type="arabicPeriod"/>
            </a:pPr>
            <a:r>
              <a:rPr lang="en-GB" sz="1100"/>
              <a:t>Node Classification</a:t>
            </a:r>
            <a:endParaRPr sz="1100"/>
          </a:p>
          <a:p>
            <a:pPr indent="-298450" lvl="0" marL="457200" rtl="0" algn="l">
              <a:spcBef>
                <a:spcPts val="0"/>
              </a:spcBef>
              <a:spcAft>
                <a:spcPts val="0"/>
              </a:spcAft>
              <a:buSzPts val="1100"/>
              <a:buAutoNum type="arabicPeriod"/>
            </a:pPr>
            <a:r>
              <a:rPr lang="en-GB" sz="1100"/>
              <a:t>Link Prediction</a:t>
            </a:r>
            <a:endParaRPr sz="1100"/>
          </a:p>
          <a:p>
            <a:pPr indent="-298450" lvl="0" marL="457200" rtl="0" algn="l">
              <a:spcBef>
                <a:spcPts val="0"/>
              </a:spcBef>
              <a:spcAft>
                <a:spcPts val="0"/>
              </a:spcAft>
              <a:buSzPts val="1100"/>
              <a:buAutoNum type="arabicPeriod"/>
            </a:pPr>
            <a:r>
              <a:rPr lang="en-GB" sz="1100"/>
              <a:t>Clustering and Community Detection</a:t>
            </a:r>
            <a:endParaRPr sz="1100"/>
          </a:p>
          <a:p>
            <a:pPr indent="-298450" lvl="0" marL="457200" rtl="0" algn="l">
              <a:spcBef>
                <a:spcPts val="0"/>
              </a:spcBef>
              <a:spcAft>
                <a:spcPts val="0"/>
              </a:spcAft>
              <a:buSzPts val="1100"/>
              <a:buAutoNum type="arabicPeriod"/>
            </a:pPr>
            <a:r>
              <a:rPr lang="en-GB" sz="1100"/>
              <a:t>Graph Classification, Regression, and Clustering</a:t>
            </a:r>
            <a:endParaRPr sz="1100"/>
          </a:p>
        </p:txBody>
      </p:sp>
      <p:pic>
        <p:nvPicPr>
          <p:cNvPr id="191" name="Google Shape;191;p24"/>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192" name="Google Shape;192;p24"/>
          <p:cNvPicPr preferRelativeResize="0"/>
          <p:nvPr/>
        </p:nvPicPr>
        <p:blipFill>
          <a:blip r:embed="rId4">
            <a:alphaModFix/>
          </a:blip>
          <a:stretch>
            <a:fillRect/>
          </a:stretch>
        </p:blipFill>
        <p:spPr>
          <a:xfrm>
            <a:off x="4115826" y="1826235"/>
            <a:ext cx="5028175" cy="1786325"/>
          </a:xfrm>
          <a:prstGeom prst="rect">
            <a:avLst/>
          </a:prstGeom>
          <a:noFill/>
          <a:ln>
            <a:noFill/>
          </a:ln>
        </p:spPr>
      </p:pic>
      <p:sp>
        <p:nvSpPr>
          <p:cNvPr id="193" name="Google Shape;193;p24"/>
          <p:cNvSpPr txBox="1"/>
          <p:nvPr/>
        </p:nvSpPr>
        <p:spPr>
          <a:xfrm>
            <a:off x="5862350" y="3679663"/>
            <a:ext cx="31575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https://drive.google.com/file/d/1By3udbOt10moIcSEgUQ0TR9twQX9Aq0G/view</a:t>
            </a:r>
            <a:endParaRPr sz="600">
              <a:latin typeface="Open Sans"/>
              <a:ea typeface="Open Sans"/>
              <a:cs typeface="Open Sans"/>
              <a:sym typeface="Open Sans"/>
            </a:endParaRPr>
          </a:p>
        </p:txBody>
      </p:sp>
      <p:pic>
        <p:nvPicPr>
          <p:cNvPr descr="shutterstock_429987889_edited.jpg" id="194" name="Google Shape;194;p24"/>
          <p:cNvPicPr preferRelativeResize="0"/>
          <p:nvPr/>
        </p:nvPicPr>
        <p:blipFill rotWithShape="1">
          <a:blip r:embed="rId5">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904750" y="1318650"/>
            <a:ext cx="8081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a:t>
            </a:r>
            <a:r>
              <a:rPr lang="en-GB"/>
              <a:t>Device Placement as Node Classification and Best Model</a:t>
            </a:r>
            <a:r>
              <a:rPr lang="en-GB"/>
              <a:t>[5]</a:t>
            </a:r>
            <a:endParaRPr/>
          </a:p>
        </p:txBody>
      </p:sp>
      <p:sp>
        <p:nvSpPr>
          <p:cNvPr id="200" name="Google Shape;200;p25"/>
          <p:cNvSpPr txBox="1"/>
          <p:nvPr>
            <p:ph idx="1" type="body"/>
          </p:nvPr>
        </p:nvSpPr>
        <p:spPr>
          <a:xfrm>
            <a:off x="1295325" y="2151925"/>
            <a:ext cx="7122900" cy="3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100"/>
              <a:t>Datasets used: </a:t>
            </a:r>
            <a:r>
              <a:rPr lang="en-GB" sz="1100"/>
              <a:t>PATTERN and CLUSTER</a:t>
            </a:r>
            <a:endParaRPr sz="1100"/>
          </a:p>
        </p:txBody>
      </p:sp>
      <p:pic>
        <p:nvPicPr>
          <p:cNvPr id="201" name="Google Shape;201;p25"/>
          <p:cNvPicPr preferRelativeResize="0"/>
          <p:nvPr/>
        </p:nvPicPr>
        <p:blipFill>
          <a:blip r:embed="rId3">
            <a:alphaModFix/>
          </a:blip>
          <a:stretch>
            <a:fillRect/>
          </a:stretch>
        </p:blipFill>
        <p:spPr>
          <a:xfrm>
            <a:off x="1448075" y="3611388"/>
            <a:ext cx="6857420" cy="628913"/>
          </a:xfrm>
          <a:prstGeom prst="rect">
            <a:avLst/>
          </a:prstGeom>
          <a:noFill/>
          <a:ln>
            <a:noFill/>
          </a:ln>
        </p:spPr>
      </p:pic>
      <p:pic>
        <p:nvPicPr>
          <p:cNvPr id="202" name="Google Shape;202;p25"/>
          <p:cNvPicPr preferRelativeResize="0"/>
          <p:nvPr/>
        </p:nvPicPr>
        <p:blipFill>
          <a:blip r:embed="rId4">
            <a:alphaModFix/>
          </a:blip>
          <a:stretch>
            <a:fillRect/>
          </a:stretch>
        </p:blipFill>
        <p:spPr>
          <a:xfrm>
            <a:off x="1448075" y="4211725"/>
            <a:ext cx="6857426" cy="766949"/>
          </a:xfrm>
          <a:prstGeom prst="rect">
            <a:avLst/>
          </a:prstGeom>
          <a:noFill/>
          <a:ln>
            <a:noFill/>
          </a:ln>
        </p:spPr>
      </p:pic>
      <p:sp>
        <p:nvSpPr>
          <p:cNvPr id="203" name="Google Shape;203;p25"/>
          <p:cNvSpPr txBox="1"/>
          <p:nvPr/>
        </p:nvSpPr>
        <p:spPr>
          <a:xfrm>
            <a:off x="3049375" y="4905650"/>
            <a:ext cx="61989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[Dwivedi20] Models with the suffix -PE use Laplacian Eigenvectors as node positional encodings, with dimension 2 for PATTERN and 20 for CLUSTER</a:t>
            </a:r>
            <a:endParaRPr>
              <a:latin typeface="Open Sans"/>
              <a:ea typeface="Open Sans"/>
              <a:cs typeface="Open Sans"/>
              <a:sym typeface="Open Sans"/>
            </a:endParaRPr>
          </a:p>
        </p:txBody>
      </p:sp>
      <p:pic>
        <p:nvPicPr>
          <p:cNvPr id="204" name="Google Shape;204;p25"/>
          <p:cNvPicPr preferRelativeResize="0"/>
          <p:nvPr/>
        </p:nvPicPr>
        <p:blipFill>
          <a:blip r:embed="rId5">
            <a:alphaModFix/>
          </a:blip>
          <a:stretch>
            <a:fillRect/>
          </a:stretch>
        </p:blipFill>
        <p:spPr>
          <a:xfrm>
            <a:off x="6253175" y="19050"/>
            <a:ext cx="2805825" cy="491525"/>
          </a:xfrm>
          <a:prstGeom prst="rect">
            <a:avLst/>
          </a:prstGeom>
          <a:noFill/>
          <a:ln>
            <a:noFill/>
          </a:ln>
        </p:spPr>
      </p:pic>
      <p:pic>
        <p:nvPicPr>
          <p:cNvPr id="205" name="Google Shape;205;p25"/>
          <p:cNvPicPr preferRelativeResize="0"/>
          <p:nvPr/>
        </p:nvPicPr>
        <p:blipFill>
          <a:blip r:embed="rId6">
            <a:alphaModFix/>
          </a:blip>
          <a:stretch>
            <a:fillRect/>
          </a:stretch>
        </p:blipFill>
        <p:spPr>
          <a:xfrm>
            <a:off x="1447800" y="2491775"/>
            <a:ext cx="7048500" cy="266700"/>
          </a:xfrm>
          <a:prstGeom prst="rect">
            <a:avLst/>
          </a:prstGeom>
          <a:noFill/>
          <a:ln>
            <a:noFill/>
          </a:ln>
        </p:spPr>
      </p:pic>
      <p:pic>
        <p:nvPicPr>
          <p:cNvPr id="206" name="Google Shape;206;p25"/>
          <p:cNvPicPr preferRelativeResize="0"/>
          <p:nvPr/>
        </p:nvPicPr>
        <p:blipFill>
          <a:blip r:embed="rId7">
            <a:alphaModFix/>
          </a:blip>
          <a:stretch>
            <a:fillRect/>
          </a:stretch>
        </p:blipFill>
        <p:spPr>
          <a:xfrm>
            <a:off x="1447800" y="2758475"/>
            <a:ext cx="7058025" cy="361950"/>
          </a:xfrm>
          <a:prstGeom prst="rect">
            <a:avLst/>
          </a:prstGeom>
          <a:noFill/>
          <a:ln>
            <a:noFill/>
          </a:ln>
        </p:spPr>
      </p:pic>
      <p:sp>
        <p:nvSpPr>
          <p:cNvPr id="207" name="Google Shape;207;p25"/>
          <p:cNvSpPr txBox="1"/>
          <p:nvPr>
            <p:ph idx="1" type="body"/>
          </p:nvPr>
        </p:nvSpPr>
        <p:spPr>
          <a:xfrm>
            <a:off x="1295325" y="3294925"/>
            <a:ext cx="7122900" cy="6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The best Node classification has been observed by [</a:t>
            </a:r>
            <a:r>
              <a:rPr lang="en-GB" sz="1100"/>
              <a:t>Dwivedi20</a:t>
            </a:r>
            <a:r>
              <a:rPr lang="en-GB" sz="1100"/>
              <a:t>] is in GatedGCN-PE* models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 - GatedGCN[5]</a:t>
            </a:r>
            <a:endParaRPr/>
          </a:p>
        </p:txBody>
      </p:sp>
      <p:sp>
        <p:nvSpPr>
          <p:cNvPr id="213" name="Google Shape;213;p26"/>
          <p:cNvSpPr txBox="1"/>
          <p:nvPr>
            <p:ph idx="1" type="body"/>
          </p:nvPr>
        </p:nvSpPr>
        <p:spPr>
          <a:xfrm>
            <a:off x="1027875" y="2050050"/>
            <a:ext cx="5735700" cy="8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Different from other anisotropic GNNs, the GatedGCN architecture explicitly maintains edge features at each layer</a:t>
            </a:r>
            <a:endParaRPr sz="1100"/>
          </a:p>
        </p:txBody>
      </p:sp>
      <p:pic>
        <p:nvPicPr>
          <p:cNvPr id="214" name="Google Shape;214;p26"/>
          <p:cNvPicPr preferRelativeResize="0"/>
          <p:nvPr/>
        </p:nvPicPr>
        <p:blipFill>
          <a:blip r:embed="rId3">
            <a:alphaModFix/>
          </a:blip>
          <a:stretch>
            <a:fillRect/>
          </a:stretch>
        </p:blipFill>
        <p:spPr>
          <a:xfrm>
            <a:off x="6488200" y="1318650"/>
            <a:ext cx="2388406" cy="2974225"/>
          </a:xfrm>
          <a:prstGeom prst="rect">
            <a:avLst/>
          </a:prstGeom>
          <a:noFill/>
          <a:ln>
            <a:noFill/>
          </a:ln>
        </p:spPr>
      </p:pic>
      <p:pic>
        <p:nvPicPr>
          <p:cNvPr id="215" name="Google Shape;215;p26"/>
          <p:cNvPicPr preferRelativeResize="0"/>
          <p:nvPr/>
        </p:nvPicPr>
        <p:blipFill>
          <a:blip r:embed="rId4">
            <a:alphaModFix/>
          </a:blip>
          <a:stretch>
            <a:fillRect/>
          </a:stretch>
        </p:blipFill>
        <p:spPr>
          <a:xfrm>
            <a:off x="1600200" y="3200400"/>
            <a:ext cx="4591050" cy="581025"/>
          </a:xfrm>
          <a:prstGeom prst="rect">
            <a:avLst/>
          </a:prstGeom>
          <a:noFill/>
          <a:ln>
            <a:noFill/>
          </a:ln>
        </p:spPr>
      </p:pic>
      <p:pic>
        <p:nvPicPr>
          <p:cNvPr id="216" name="Google Shape;216;p26"/>
          <p:cNvPicPr preferRelativeResize="0"/>
          <p:nvPr/>
        </p:nvPicPr>
        <p:blipFill>
          <a:blip r:embed="rId5">
            <a:alphaModFix/>
          </a:blip>
          <a:stretch>
            <a:fillRect/>
          </a:stretch>
        </p:blipFill>
        <p:spPr>
          <a:xfrm>
            <a:off x="990600" y="3733800"/>
            <a:ext cx="5219700" cy="466725"/>
          </a:xfrm>
          <a:prstGeom prst="rect">
            <a:avLst/>
          </a:prstGeom>
          <a:noFill/>
          <a:ln>
            <a:noFill/>
          </a:ln>
        </p:spPr>
      </p:pic>
      <p:pic>
        <p:nvPicPr>
          <p:cNvPr id="217" name="Google Shape;217;p26"/>
          <p:cNvPicPr preferRelativeResize="0"/>
          <p:nvPr/>
        </p:nvPicPr>
        <p:blipFill>
          <a:blip r:embed="rId6">
            <a:alphaModFix/>
          </a:blip>
          <a:stretch>
            <a:fillRect/>
          </a:stretch>
        </p:blipFill>
        <p:spPr>
          <a:xfrm>
            <a:off x="6253175" y="19050"/>
            <a:ext cx="2805825" cy="491525"/>
          </a:xfrm>
          <a:prstGeom prst="rect">
            <a:avLst/>
          </a:prstGeom>
          <a:noFill/>
          <a:ln>
            <a:noFill/>
          </a:ln>
        </p:spPr>
      </p:pic>
      <p:sp>
        <p:nvSpPr>
          <p:cNvPr id="218" name="Google Shape;218;p26"/>
          <p:cNvSpPr txBox="1"/>
          <p:nvPr/>
        </p:nvSpPr>
        <p:spPr>
          <a:xfrm>
            <a:off x="6488200" y="4219850"/>
            <a:ext cx="2760000" cy="1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
                <a:latin typeface="Open Sans"/>
                <a:ea typeface="Open Sans"/>
                <a:cs typeface="Open Sans"/>
                <a:sym typeface="Open Sans"/>
              </a:rPr>
              <a:t>[Dwivedi20] </a:t>
            </a:r>
            <a:endParaRPr>
              <a:latin typeface="Open Sans"/>
              <a:ea typeface="Open Sans"/>
              <a:cs typeface="Open Sans"/>
              <a:sym typeface="Open Sans"/>
            </a:endParaRPr>
          </a:p>
        </p:txBody>
      </p:sp>
      <p:pic>
        <p:nvPicPr>
          <p:cNvPr descr="shutterstock_429987889_edited.jpg" id="219" name="Google Shape;219;p26"/>
          <p:cNvPicPr preferRelativeResize="0"/>
          <p:nvPr/>
        </p:nvPicPr>
        <p:blipFill rotWithShape="1">
          <a:blip r:embed="rId7">
            <a:alphaModFix/>
          </a:blip>
          <a:srcRect b="1381" l="12609" r="6247" t="85988"/>
          <a:stretch/>
        </p:blipFill>
        <p:spPr>
          <a:xfrm>
            <a:off x="0" y="4445270"/>
            <a:ext cx="9144000" cy="13268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